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6" r:id="rId2"/>
    <p:sldId id="309" r:id="rId3"/>
    <p:sldId id="290" r:id="rId4"/>
    <p:sldId id="293" r:id="rId5"/>
    <p:sldId id="291" r:id="rId6"/>
    <p:sldId id="292" r:id="rId7"/>
    <p:sldId id="302" r:id="rId8"/>
    <p:sldId id="301" r:id="rId9"/>
    <p:sldId id="303" r:id="rId10"/>
    <p:sldId id="294" r:id="rId11"/>
    <p:sldId id="295" r:id="rId12"/>
    <p:sldId id="304" r:id="rId13"/>
    <p:sldId id="296" r:id="rId14"/>
    <p:sldId id="305" r:id="rId15"/>
    <p:sldId id="297" r:id="rId16"/>
    <p:sldId id="306" r:id="rId17"/>
    <p:sldId id="298" r:id="rId18"/>
    <p:sldId id="307" r:id="rId19"/>
    <p:sldId id="299" r:id="rId20"/>
    <p:sldId id="308" r:id="rId21"/>
    <p:sldId id="300" r:id="rId22"/>
    <p:sldId id="287" r:id="rId23"/>
  </p:sldIdLst>
  <p:sldSz cx="12192000" cy="6858000"/>
  <p:notesSz cx="6858000" cy="9144000"/>
  <p:defaultTextStyle>
    <a:defPPr>
      <a:defRPr lang="es-SV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B9BD5"/>
    <a:srgbClr val="880E78"/>
    <a:srgbClr val="9B257F"/>
    <a:srgbClr val="B32B93"/>
    <a:srgbClr val="F9B234"/>
    <a:srgbClr val="571547"/>
    <a:srgbClr val="7D0B70"/>
    <a:srgbClr val="FFFFFF"/>
    <a:srgbClr val="64951B"/>
    <a:srgbClr val="93D9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465" autoAdjust="0"/>
    <p:restoredTop sz="94660"/>
  </p:normalViewPr>
  <p:slideViewPr>
    <p:cSldViewPr snapToGrid="0">
      <p:cViewPr varScale="1">
        <p:scale>
          <a:sx n="95" d="100"/>
          <a:sy n="95" d="100"/>
        </p:scale>
        <p:origin x="96" y="9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mp>
</file>

<file path=ppt/media/image10.png>
</file>

<file path=ppt/media/image11.jpeg>
</file>

<file path=ppt/media/image12.jpg>
</file>

<file path=ppt/media/image2.jpeg>
</file>

<file path=ppt/media/image3.jpeg>
</file>

<file path=ppt/media/image4.jpeg>
</file>

<file path=ppt/media/image5.png>
</file>

<file path=ppt/media/image6.jpe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SV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51B65-CC3B-4195-92ED-5A2619763171}" type="datetimeFigureOut">
              <a:rPr lang="es-SV" smtClean="0"/>
              <a:t>12/12/2019</a:t>
            </a:fld>
            <a:endParaRPr lang="es-SV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0F0FD-42F4-4F69-9ADA-64D57AED3D1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38213307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51B65-CC3B-4195-92ED-5A2619763171}" type="datetimeFigureOut">
              <a:rPr lang="es-SV" smtClean="0"/>
              <a:t>12/12/2019</a:t>
            </a:fld>
            <a:endParaRPr lang="es-SV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0F0FD-42F4-4F69-9ADA-64D57AED3D1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1672050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51B65-CC3B-4195-92ED-5A2619763171}" type="datetimeFigureOut">
              <a:rPr lang="es-SV" smtClean="0"/>
              <a:t>12/12/2019</a:t>
            </a:fld>
            <a:endParaRPr lang="es-SV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0F0FD-42F4-4F69-9ADA-64D57AED3D1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1396450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51B65-CC3B-4195-92ED-5A2619763171}" type="datetimeFigureOut">
              <a:rPr lang="es-SV" smtClean="0"/>
              <a:t>12/12/2019</a:t>
            </a:fld>
            <a:endParaRPr lang="es-SV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0F0FD-42F4-4F69-9ADA-64D57AED3D1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3526428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51B65-CC3B-4195-92ED-5A2619763171}" type="datetimeFigureOut">
              <a:rPr lang="es-SV" smtClean="0"/>
              <a:t>12/12/2019</a:t>
            </a:fld>
            <a:endParaRPr lang="es-SV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0F0FD-42F4-4F69-9ADA-64D57AED3D1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8654768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51B65-CC3B-4195-92ED-5A2619763171}" type="datetimeFigureOut">
              <a:rPr lang="es-SV" smtClean="0"/>
              <a:t>12/12/2019</a:t>
            </a:fld>
            <a:endParaRPr lang="es-SV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0F0FD-42F4-4F69-9ADA-64D57AED3D1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1238529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51B65-CC3B-4195-92ED-5A2619763171}" type="datetimeFigureOut">
              <a:rPr lang="es-SV" smtClean="0"/>
              <a:t>12/12/2019</a:t>
            </a:fld>
            <a:endParaRPr lang="es-SV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0F0FD-42F4-4F69-9ADA-64D57AED3D1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3953270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51B65-CC3B-4195-92ED-5A2619763171}" type="datetimeFigureOut">
              <a:rPr lang="es-SV" smtClean="0"/>
              <a:t>12/12/2019</a:t>
            </a:fld>
            <a:endParaRPr lang="es-SV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0F0FD-42F4-4F69-9ADA-64D57AED3D1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756085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51B65-CC3B-4195-92ED-5A2619763171}" type="datetimeFigureOut">
              <a:rPr lang="es-SV" smtClean="0"/>
              <a:t>12/12/2019</a:t>
            </a:fld>
            <a:endParaRPr lang="es-SV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0F0FD-42F4-4F69-9ADA-64D57AED3D1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4139218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51B65-CC3B-4195-92ED-5A2619763171}" type="datetimeFigureOut">
              <a:rPr lang="es-SV" smtClean="0"/>
              <a:t>12/12/2019</a:t>
            </a:fld>
            <a:endParaRPr lang="es-SV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0F0FD-42F4-4F69-9ADA-64D57AED3D1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2362688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SV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51B65-CC3B-4195-92ED-5A2619763171}" type="datetimeFigureOut">
              <a:rPr lang="es-SV" smtClean="0"/>
              <a:t>12/12/2019</a:t>
            </a:fld>
            <a:endParaRPr lang="es-SV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SV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0F0FD-42F4-4F69-9ADA-64D57AED3D1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1507920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880E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SV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SV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851B65-CC3B-4195-92ED-5A2619763171}" type="datetimeFigureOut">
              <a:rPr lang="es-SV" smtClean="0"/>
              <a:t>12/12/2019</a:t>
            </a:fld>
            <a:endParaRPr lang="es-SV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SV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0F0FD-42F4-4F69-9ADA-64D57AED3D18}" type="slidenum">
              <a:rPr lang="es-SV" smtClean="0"/>
              <a:t>‹Nº›</a:t>
            </a:fld>
            <a:endParaRPr lang="es-SV"/>
          </a:p>
        </p:txBody>
      </p:sp>
    </p:spTree>
    <p:extLst>
      <p:ext uri="{BB962C8B-B14F-4D97-AF65-F5344CB8AC3E}">
        <p14:creationId xmlns:p14="http://schemas.microsoft.com/office/powerpoint/2010/main" val="1260640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SV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mp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58152"/>
            <a:ext cx="12192000" cy="5002306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7019364" y="6488668"/>
            <a:ext cx="5011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SV" dirty="0">
                <a:solidFill>
                  <a:schemeClr val="bg1"/>
                </a:solidFill>
              </a:rPr>
              <a:t>San Salvador, 18 de diciembre de 2019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2BD24FC-E035-4EC7-8572-B228B3C64CA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650" y="-42336"/>
            <a:ext cx="1740349" cy="8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664714"/>
      </p:ext>
    </p:extLst>
  </p:cSld>
  <p:clrMapOvr>
    <a:masterClrMapping/>
  </p:clrMapOvr>
  <p:transition spd="slow">
    <p:wipe dir="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ángulo 49"/>
          <p:cNvSpPr/>
          <p:nvPr/>
        </p:nvSpPr>
        <p:spPr>
          <a:xfrm>
            <a:off x="388056" y="144285"/>
            <a:ext cx="77954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3600" b="1" dirty="0">
                <a:solidFill>
                  <a:schemeClr val="bg1"/>
                </a:solidFill>
              </a:rPr>
              <a:t>Recomendaciones del Comité al Estado:</a:t>
            </a:r>
            <a:endParaRPr lang="es-SV" sz="3600" dirty="0">
              <a:solidFill>
                <a:schemeClr val="bg1"/>
              </a:solidFill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CAAED1D5-FA69-4902-8508-735BD0867D8F}"/>
              </a:ext>
            </a:extLst>
          </p:cNvPr>
          <p:cNvSpPr/>
          <p:nvPr/>
        </p:nvSpPr>
        <p:spPr>
          <a:xfrm>
            <a:off x="561269" y="915534"/>
            <a:ext cx="5169049" cy="5667674"/>
          </a:xfrm>
          <a:prstGeom prst="rect">
            <a:avLst/>
          </a:prstGeom>
          <a:noFill/>
          <a:ln w="3810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7" name="Rectangle 15">
            <a:extLst>
              <a:ext uri="{FF2B5EF4-FFF2-40B4-BE49-F238E27FC236}">
                <a16:creationId xmlns:a16="http://schemas.microsoft.com/office/drawing/2014/main" id="{BA380CC5-C225-4E9A-B0FA-AEA90FA5A55E}"/>
              </a:ext>
            </a:extLst>
          </p:cNvPr>
          <p:cNvSpPr/>
          <p:nvPr/>
        </p:nvSpPr>
        <p:spPr>
          <a:xfrm>
            <a:off x="150218" y="1028977"/>
            <a:ext cx="904978" cy="752762"/>
          </a:xfrm>
          <a:prstGeom prst="rect">
            <a:avLst/>
          </a:prstGeom>
          <a:solidFill>
            <a:srgbClr val="0066FF"/>
          </a:solidFill>
          <a:ln>
            <a:solidFill>
              <a:srgbClr val="29B7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R23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grpSp>
        <p:nvGrpSpPr>
          <p:cNvPr id="8" name="Group 21">
            <a:extLst>
              <a:ext uri="{FF2B5EF4-FFF2-40B4-BE49-F238E27FC236}">
                <a16:creationId xmlns:a16="http://schemas.microsoft.com/office/drawing/2014/main" id="{AD5F2385-8B2B-4050-A1D3-A7502C45CBD6}"/>
              </a:ext>
            </a:extLst>
          </p:cNvPr>
          <p:cNvGrpSpPr/>
          <p:nvPr/>
        </p:nvGrpSpPr>
        <p:grpSpPr>
          <a:xfrm>
            <a:off x="561271" y="1046606"/>
            <a:ext cx="5020191" cy="5200296"/>
            <a:chOff x="2716839" y="2917677"/>
            <a:chExt cx="1733403" cy="17396092"/>
          </a:xfrm>
        </p:grpSpPr>
        <p:sp>
          <p:nvSpPr>
            <p:cNvPr id="9" name="TextBox 22">
              <a:extLst>
                <a:ext uri="{FF2B5EF4-FFF2-40B4-BE49-F238E27FC236}">
                  <a16:creationId xmlns:a16="http://schemas.microsoft.com/office/drawing/2014/main" id="{784F255E-002C-4908-9DA7-A08A3070E2B1}"/>
                </a:ext>
              </a:extLst>
            </p:cNvPr>
            <p:cNvSpPr txBox="1"/>
            <p:nvPr/>
          </p:nvSpPr>
          <p:spPr>
            <a:xfrm>
              <a:off x="2920883" y="2917677"/>
              <a:ext cx="1529359" cy="23680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s-ES_tradnl" sz="2000" b="1" dirty="0">
                  <a:solidFill>
                    <a:schemeClr val="bg1"/>
                  </a:solidFill>
                </a:rPr>
                <a:t>REFORZAR LA CAPACIDAD TÉCNICA DE LA POLICÍA, FISCALÍA Y PODER JUDICIAL</a:t>
              </a:r>
              <a:endParaRPr lang="ko-KR" altLang="en-US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" name="TextBox 23">
              <a:extLst>
                <a:ext uri="{FF2B5EF4-FFF2-40B4-BE49-F238E27FC236}">
                  <a16:creationId xmlns:a16="http://schemas.microsoft.com/office/drawing/2014/main" id="{EA566E27-EEBE-4890-A307-8D2C218165F6}"/>
                </a:ext>
              </a:extLst>
            </p:cNvPr>
            <p:cNvSpPr txBox="1"/>
            <p:nvPr/>
          </p:nvSpPr>
          <p:spPr>
            <a:xfrm>
              <a:off x="2716839" y="5178976"/>
              <a:ext cx="1707694" cy="151347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algn="just">
                <a:buFont typeface="Wingdings" panose="05000000000000000000" pitchFamily="2" charset="2"/>
                <a:buChar char="§"/>
              </a:pPr>
              <a:r>
                <a:rPr lang="es-ES_tradnl" sz="2400" dirty="0">
                  <a:solidFill>
                    <a:schemeClr val="bg1"/>
                  </a:solidFill>
                </a:rPr>
                <a:t>Aumentando recursos humanos y financieros para las investigaciones de delitos cometidos por las maras contra los niños.</a:t>
              </a:r>
            </a:p>
            <a:p>
              <a:pPr marL="342900" indent="-342900" algn="just">
                <a:buFont typeface="Wingdings" panose="05000000000000000000" pitchFamily="2" charset="2"/>
                <a:buChar char="§"/>
              </a:pPr>
              <a:r>
                <a:rPr lang="es-ES_tradnl" sz="2400" dirty="0">
                  <a:solidFill>
                    <a:schemeClr val="bg1"/>
                  </a:solidFill>
                </a:rPr>
                <a:t>Intensificar el esfuerzo para aplicar el </a:t>
              </a:r>
              <a:r>
                <a:rPr lang="es-ES_tradnl" sz="2400" b="1" dirty="0">
                  <a:solidFill>
                    <a:schemeClr val="bg1"/>
                  </a:solidFill>
                </a:rPr>
                <a:t>plan de acción nacional </a:t>
              </a:r>
              <a:r>
                <a:rPr lang="es-ES_tradnl" sz="2400" dirty="0">
                  <a:solidFill>
                    <a:schemeClr val="bg1"/>
                  </a:solidFill>
                </a:rPr>
                <a:t>para poner fin a la violencia contra los niños y, a la luz de la </a:t>
              </a:r>
              <a:r>
                <a:rPr lang="es-ES_tradnl" sz="2400" b="1" dirty="0">
                  <a:solidFill>
                    <a:schemeClr val="bg1"/>
                  </a:solidFill>
                </a:rPr>
                <a:t>Alianza Mundial para Acabar con la Violencia Contra los Niños</a:t>
              </a:r>
              <a:r>
                <a:rPr lang="es-ES_tradnl" sz="2400" dirty="0">
                  <a:solidFill>
                    <a:schemeClr val="bg1"/>
                  </a:solidFill>
                </a:rPr>
                <a:t>, siga cooperando con el UNICEF y el PNPUD.</a:t>
              </a:r>
            </a:p>
          </p:txBody>
        </p:sp>
      </p:grpSp>
      <p:sp>
        <p:nvSpPr>
          <p:cNvPr id="11" name="Rectangle 4">
            <a:extLst>
              <a:ext uri="{FF2B5EF4-FFF2-40B4-BE49-F238E27FC236}">
                <a16:creationId xmlns:a16="http://schemas.microsoft.com/office/drawing/2014/main" id="{8523327D-3741-486A-9BF1-9B5C18D4422E}"/>
              </a:ext>
            </a:extLst>
          </p:cNvPr>
          <p:cNvSpPr/>
          <p:nvPr/>
        </p:nvSpPr>
        <p:spPr>
          <a:xfrm>
            <a:off x="6416217" y="1615294"/>
            <a:ext cx="5496021" cy="2151356"/>
          </a:xfrm>
          <a:prstGeom prst="rect">
            <a:avLst/>
          </a:prstGeom>
          <a:noFill/>
          <a:ln w="3810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2" name="Rectangle 15">
            <a:extLst>
              <a:ext uri="{FF2B5EF4-FFF2-40B4-BE49-F238E27FC236}">
                <a16:creationId xmlns:a16="http://schemas.microsoft.com/office/drawing/2014/main" id="{EDC493B5-669E-4BDA-9993-FED5F6A9E9F8}"/>
              </a:ext>
            </a:extLst>
          </p:cNvPr>
          <p:cNvSpPr/>
          <p:nvPr/>
        </p:nvSpPr>
        <p:spPr>
          <a:xfrm>
            <a:off x="5985539" y="1754492"/>
            <a:ext cx="929950" cy="752762"/>
          </a:xfrm>
          <a:prstGeom prst="rect">
            <a:avLst/>
          </a:prstGeom>
          <a:solidFill>
            <a:srgbClr val="00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R24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92BAB198-EC8B-4062-94C4-BAE5535CFC40}"/>
              </a:ext>
            </a:extLst>
          </p:cNvPr>
          <p:cNvSpPr/>
          <p:nvPr/>
        </p:nvSpPr>
        <p:spPr>
          <a:xfrm>
            <a:off x="6416216" y="1889213"/>
            <a:ext cx="5496022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s-ES_tradnl" sz="2000" dirty="0">
              <a:solidFill>
                <a:schemeClr val="bg1"/>
              </a:solidFill>
            </a:endParaRPr>
          </a:p>
          <a:p>
            <a:pPr algn="just"/>
            <a:endParaRPr lang="es-ES_tradnl" sz="2400" dirty="0">
              <a:solidFill>
                <a:schemeClr val="bg1"/>
              </a:solidFill>
            </a:endParaRPr>
          </a:p>
          <a:p>
            <a:pPr algn="just"/>
            <a:r>
              <a:rPr lang="es-ES_tradnl" sz="2400" dirty="0">
                <a:solidFill>
                  <a:schemeClr val="bg1"/>
                </a:solidFill>
              </a:rPr>
              <a:t>Para impedir que NNA sean sometidos a torturas, ejecuciones extrajudiciales y desapariciones forzadas.</a:t>
            </a:r>
            <a:endParaRPr lang="es-SV" sz="2400" dirty="0">
              <a:solidFill>
                <a:schemeClr val="bg1"/>
              </a:solidFill>
            </a:endParaRPr>
          </a:p>
        </p:txBody>
      </p:sp>
      <p:sp>
        <p:nvSpPr>
          <p:cNvPr id="14" name="TextBox 22">
            <a:extLst>
              <a:ext uri="{FF2B5EF4-FFF2-40B4-BE49-F238E27FC236}">
                <a16:creationId xmlns:a16="http://schemas.microsoft.com/office/drawing/2014/main" id="{8BB41EF5-ACED-4A70-9139-9963D4E6AA4E}"/>
              </a:ext>
            </a:extLst>
          </p:cNvPr>
          <p:cNvSpPr txBox="1"/>
          <p:nvPr/>
        </p:nvSpPr>
        <p:spPr>
          <a:xfrm>
            <a:off x="6971185" y="1744886"/>
            <a:ext cx="4847834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sz="2000" b="1" dirty="0">
                <a:solidFill>
                  <a:schemeClr val="bg1"/>
                </a:solidFill>
              </a:rPr>
              <a:t>ADOPTAR MEDIDAS EN LA POLICIA Y FUERZAS ARMADAS</a:t>
            </a:r>
            <a:endParaRPr lang="es-SV" sz="2000" dirty="0">
              <a:solidFill>
                <a:schemeClr val="bg1"/>
              </a:solidFill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64ABF48D-581B-4E4C-BF73-C1265D9F4EC6}"/>
              </a:ext>
            </a:extLst>
          </p:cNvPr>
          <p:cNvSpPr/>
          <p:nvPr/>
        </p:nvSpPr>
        <p:spPr>
          <a:xfrm>
            <a:off x="6416216" y="4169410"/>
            <a:ext cx="5496021" cy="2485859"/>
          </a:xfrm>
          <a:prstGeom prst="rect">
            <a:avLst/>
          </a:prstGeom>
          <a:noFill/>
          <a:ln w="3810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1F78AC6-3FFF-4A26-9444-9A9DA6C33EA4}"/>
              </a:ext>
            </a:extLst>
          </p:cNvPr>
          <p:cNvSpPr/>
          <p:nvPr/>
        </p:nvSpPr>
        <p:spPr>
          <a:xfrm>
            <a:off x="6116353" y="4268048"/>
            <a:ext cx="921101" cy="752762"/>
          </a:xfrm>
          <a:prstGeom prst="rect">
            <a:avLst/>
          </a:prstGeom>
          <a:solidFill>
            <a:srgbClr val="00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R25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15A6B851-5DB1-4B2C-BDAE-7D9F29E2A405}"/>
              </a:ext>
            </a:extLst>
          </p:cNvPr>
          <p:cNvSpPr/>
          <p:nvPr/>
        </p:nvSpPr>
        <p:spPr>
          <a:xfrm>
            <a:off x="6598623" y="5085609"/>
            <a:ext cx="516872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_tradnl" sz="2400" dirty="0">
                <a:solidFill>
                  <a:schemeClr val="bg1"/>
                </a:solidFill>
              </a:rPr>
              <a:t>Tipificándolo como delito y a la vez promover formas positivas, no violentas y participativas de crianza y disciplina de los niños.</a:t>
            </a:r>
            <a:endParaRPr lang="es-SV" sz="2400" dirty="0">
              <a:solidFill>
                <a:schemeClr val="bg1"/>
              </a:solidFill>
            </a:endParaRPr>
          </a:p>
        </p:txBody>
      </p:sp>
      <p:sp>
        <p:nvSpPr>
          <p:cNvPr id="18" name="TextBox 22">
            <a:extLst>
              <a:ext uri="{FF2B5EF4-FFF2-40B4-BE49-F238E27FC236}">
                <a16:creationId xmlns:a16="http://schemas.microsoft.com/office/drawing/2014/main" id="{1A978BE9-BD0E-485F-944D-AED59BADADC2}"/>
              </a:ext>
            </a:extLst>
          </p:cNvPr>
          <p:cNvSpPr txBox="1"/>
          <p:nvPr/>
        </p:nvSpPr>
        <p:spPr>
          <a:xfrm>
            <a:off x="7055553" y="4285390"/>
            <a:ext cx="3901714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sz="2000" b="1" dirty="0">
                <a:solidFill>
                  <a:schemeClr val="bg1"/>
                </a:solidFill>
              </a:rPr>
              <a:t>PROHIBIR LEGALMENTE LOS CASTIVOS CORPORALES</a:t>
            </a:r>
            <a:endParaRPr lang="es-SV" sz="2000" dirty="0">
              <a:solidFill>
                <a:schemeClr val="bg1"/>
              </a:solidFill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835E9218-F465-4D29-AA24-90367484759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650" y="-42336"/>
            <a:ext cx="1740349" cy="8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833757"/>
      </p:ext>
    </p:extLst>
  </p:cSld>
  <p:clrMapOvr>
    <a:masterClrMapping/>
  </p:clrMapOvr>
  <p:transition spd="slow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ángulo 49"/>
          <p:cNvSpPr/>
          <p:nvPr/>
        </p:nvSpPr>
        <p:spPr>
          <a:xfrm>
            <a:off x="388056" y="144285"/>
            <a:ext cx="77954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3600" b="1" dirty="0">
                <a:solidFill>
                  <a:schemeClr val="bg1"/>
                </a:solidFill>
              </a:rPr>
              <a:t>Recomendaciones del Comité al Estado:</a:t>
            </a:r>
            <a:endParaRPr lang="es-SV" sz="3600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A464BEC-F357-4C0D-96C0-14CD5BD7C148}"/>
              </a:ext>
            </a:extLst>
          </p:cNvPr>
          <p:cNvSpPr/>
          <p:nvPr/>
        </p:nvSpPr>
        <p:spPr>
          <a:xfrm>
            <a:off x="1021701" y="1799883"/>
            <a:ext cx="10445774" cy="4661728"/>
          </a:xfrm>
          <a:prstGeom prst="rect">
            <a:avLst/>
          </a:prstGeom>
          <a:noFill/>
          <a:ln w="38100">
            <a:solidFill>
              <a:srgbClr val="0066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6" name="Rectangle 15">
            <a:extLst>
              <a:ext uri="{FF2B5EF4-FFF2-40B4-BE49-F238E27FC236}">
                <a16:creationId xmlns:a16="http://schemas.microsoft.com/office/drawing/2014/main" id="{24CEAC83-74EE-4A9A-A5C9-4E063946D965}"/>
              </a:ext>
            </a:extLst>
          </p:cNvPr>
          <p:cNvSpPr/>
          <p:nvPr/>
        </p:nvSpPr>
        <p:spPr>
          <a:xfrm>
            <a:off x="721838" y="1898521"/>
            <a:ext cx="904978" cy="752762"/>
          </a:xfrm>
          <a:prstGeom prst="rect">
            <a:avLst/>
          </a:prstGeom>
          <a:solidFill>
            <a:srgbClr val="0066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R26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grpSp>
        <p:nvGrpSpPr>
          <p:cNvPr id="7" name="Group 21">
            <a:extLst>
              <a:ext uri="{FF2B5EF4-FFF2-40B4-BE49-F238E27FC236}">
                <a16:creationId xmlns:a16="http://schemas.microsoft.com/office/drawing/2014/main" id="{2E8FC7BF-42F5-446C-AD01-884A8025F149}"/>
              </a:ext>
            </a:extLst>
          </p:cNvPr>
          <p:cNvGrpSpPr/>
          <p:nvPr/>
        </p:nvGrpSpPr>
        <p:grpSpPr>
          <a:xfrm>
            <a:off x="1174326" y="2048398"/>
            <a:ext cx="10068297" cy="4126498"/>
            <a:chOff x="2814895" y="2803279"/>
            <a:chExt cx="4237204" cy="13804011"/>
          </a:xfrm>
        </p:grpSpPr>
        <p:sp>
          <p:nvSpPr>
            <p:cNvPr id="8" name="TextBox 22">
              <a:extLst>
                <a:ext uri="{FF2B5EF4-FFF2-40B4-BE49-F238E27FC236}">
                  <a16:creationId xmlns:a16="http://schemas.microsoft.com/office/drawing/2014/main" id="{6C54281C-5D6D-44BC-A925-A2DD0B057902}"/>
                </a:ext>
              </a:extLst>
            </p:cNvPr>
            <p:cNvSpPr txBox="1"/>
            <p:nvPr/>
          </p:nvSpPr>
          <p:spPr>
            <a:xfrm>
              <a:off x="3074673" y="2803279"/>
              <a:ext cx="1580970" cy="154436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s-ES_tradnl" sz="2400" b="1" dirty="0">
                  <a:solidFill>
                    <a:schemeClr val="bg1"/>
                  </a:solidFill>
                </a:rPr>
                <a:t>INVESTIGAR CASOS</a:t>
              </a:r>
              <a:endParaRPr lang="ko-KR" altLang="en-US" sz="2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" name="TextBox 23">
              <a:extLst>
                <a:ext uri="{FF2B5EF4-FFF2-40B4-BE49-F238E27FC236}">
                  <a16:creationId xmlns:a16="http://schemas.microsoft.com/office/drawing/2014/main" id="{16354E06-FBDE-418D-96BD-BDD9FC26B186}"/>
                </a:ext>
              </a:extLst>
            </p:cNvPr>
            <p:cNvSpPr txBox="1"/>
            <p:nvPr/>
          </p:nvSpPr>
          <p:spPr>
            <a:xfrm>
              <a:off x="2814895" y="5178975"/>
              <a:ext cx="4237204" cy="114283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algn="just">
                <a:buFont typeface="Wingdings" panose="05000000000000000000" pitchFamily="2" charset="2"/>
                <a:buChar char="§"/>
              </a:pPr>
              <a:r>
                <a:rPr lang="es-ES_tradnl" sz="2400" dirty="0">
                  <a:solidFill>
                    <a:schemeClr val="bg1"/>
                  </a:solidFill>
                </a:rPr>
                <a:t>De maltrato y sancionar a responsables y formular una estrategia integral de prevención de los malos tratos en las familias.</a:t>
              </a:r>
            </a:p>
            <a:p>
              <a:pPr marL="342900" indent="-342900" algn="just">
                <a:buFont typeface="Wingdings" panose="05000000000000000000" pitchFamily="2" charset="2"/>
                <a:buChar char="§"/>
              </a:pPr>
              <a:r>
                <a:rPr lang="es-ES_tradnl" sz="2400" dirty="0">
                  <a:solidFill>
                    <a:schemeClr val="bg1"/>
                  </a:solidFill>
                </a:rPr>
                <a:t>Elaborar protocolos para que personal de salud y fuerzas del orden registren, investiguen y sancione con prontitud los casos de violación sexual y víctimas reciban atención. </a:t>
              </a:r>
            </a:p>
            <a:p>
              <a:pPr marL="342900" indent="-342900" algn="just">
                <a:buFont typeface="Wingdings" panose="05000000000000000000" pitchFamily="2" charset="2"/>
                <a:buChar char="§"/>
              </a:pPr>
              <a:r>
                <a:rPr lang="es-ES_tradnl" sz="2400" dirty="0">
                  <a:solidFill>
                    <a:schemeClr val="bg1"/>
                  </a:solidFill>
                </a:rPr>
                <a:t>Capacitar a jueces, abogados, fiscales y policías sobre la manera de aplicar procedimientos normalizados y sensibles al género y a la edad, y sobre la manera en que los estereotipos de género en el poder judicial afectan negativamente a la aplicación de la ley.</a:t>
              </a:r>
            </a:p>
          </p:txBody>
        </p:sp>
      </p:grpSp>
      <p:pic>
        <p:nvPicPr>
          <p:cNvPr id="10" name="Imagen 9">
            <a:extLst>
              <a:ext uri="{FF2B5EF4-FFF2-40B4-BE49-F238E27FC236}">
                <a16:creationId xmlns:a16="http://schemas.microsoft.com/office/drawing/2014/main" id="{CC263B00-1650-4DB8-9571-BADBD5D49EB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650" y="-42336"/>
            <a:ext cx="1740349" cy="8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207505"/>
      </p:ext>
    </p:extLst>
  </p:cSld>
  <p:clrMapOvr>
    <a:masterClrMapping/>
  </p:clrMapOvr>
  <p:transition spd="slow">
    <p:wipe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Hexágono 37">
            <a:extLst>
              <a:ext uri="{FF2B5EF4-FFF2-40B4-BE49-F238E27FC236}">
                <a16:creationId xmlns:a16="http://schemas.microsoft.com/office/drawing/2014/main" id="{526F6CB4-942B-410D-A00B-C1FC72DF6028}"/>
              </a:ext>
            </a:extLst>
          </p:cNvPr>
          <p:cNvSpPr/>
          <p:nvPr/>
        </p:nvSpPr>
        <p:spPr>
          <a:xfrm>
            <a:off x="2024600" y="1136000"/>
            <a:ext cx="7904403" cy="4917438"/>
          </a:xfrm>
          <a:prstGeom prst="hexagon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24" name="Triángulo isósceles 23">
            <a:extLst>
              <a:ext uri="{FF2B5EF4-FFF2-40B4-BE49-F238E27FC236}">
                <a16:creationId xmlns:a16="http://schemas.microsoft.com/office/drawing/2014/main" id="{B71605ED-9C3F-4389-8853-8DBC80111E38}"/>
              </a:ext>
            </a:extLst>
          </p:cNvPr>
          <p:cNvSpPr/>
          <p:nvPr/>
        </p:nvSpPr>
        <p:spPr>
          <a:xfrm>
            <a:off x="8558609" y="4887794"/>
            <a:ext cx="1410960" cy="1171823"/>
          </a:xfrm>
          <a:prstGeom prst="triangle">
            <a:avLst/>
          </a:prstGeom>
          <a:solidFill>
            <a:srgbClr val="D7B7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grpSp>
        <p:nvGrpSpPr>
          <p:cNvPr id="26" name="Grupo 25">
            <a:extLst>
              <a:ext uri="{FF2B5EF4-FFF2-40B4-BE49-F238E27FC236}">
                <a16:creationId xmlns:a16="http://schemas.microsoft.com/office/drawing/2014/main" id="{3B54E773-A30E-45BF-A846-B197A69809C0}"/>
              </a:ext>
            </a:extLst>
          </p:cNvPr>
          <p:cNvGrpSpPr/>
          <p:nvPr/>
        </p:nvGrpSpPr>
        <p:grpSpPr>
          <a:xfrm>
            <a:off x="4464304" y="5068576"/>
            <a:ext cx="4687044" cy="662754"/>
            <a:chOff x="2500346" y="3271552"/>
            <a:chExt cx="4687044" cy="662754"/>
          </a:xfrm>
        </p:grpSpPr>
        <p:sp>
          <p:nvSpPr>
            <p:cNvPr id="27" name="Rectángulo 26">
              <a:extLst>
                <a:ext uri="{FF2B5EF4-FFF2-40B4-BE49-F238E27FC236}">
                  <a16:creationId xmlns:a16="http://schemas.microsoft.com/office/drawing/2014/main" id="{CE1C6AB5-EC3B-4BDA-A660-B4D364623F77}"/>
                </a:ext>
              </a:extLst>
            </p:cNvPr>
            <p:cNvSpPr/>
            <p:nvPr/>
          </p:nvSpPr>
          <p:spPr>
            <a:xfrm>
              <a:off x="2894304" y="3274419"/>
              <a:ext cx="3926033" cy="6474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SV" sz="1900" dirty="0">
                  <a:solidFill>
                    <a:srgbClr val="0B2757"/>
                  </a:solidFill>
                </a:rPr>
                <a:t>4. Entorno familiar y modalidades alternativas de cuidado </a:t>
              </a:r>
            </a:p>
          </p:txBody>
        </p:sp>
        <p:sp>
          <p:nvSpPr>
            <p:cNvPr id="28" name="Triángulo isósceles 27">
              <a:extLst>
                <a:ext uri="{FF2B5EF4-FFF2-40B4-BE49-F238E27FC236}">
                  <a16:creationId xmlns:a16="http://schemas.microsoft.com/office/drawing/2014/main" id="{21AC88F2-EFB7-495D-A249-EC1A1906D919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6425208" y="3281119"/>
              <a:ext cx="762182" cy="653187"/>
            </a:xfrm>
            <a:prstGeom prst="triangle">
              <a:avLst/>
            </a:prstGeom>
            <a:solidFill>
              <a:srgbClr val="ACC9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 sz="1400"/>
            </a:p>
          </p:txBody>
        </p:sp>
        <p:sp>
          <p:nvSpPr>
            <p:cNvPr id="31" name="Triángulo isósceles 30">
              <a:extLst>
                <a:ext uri="{FF2B5EF4-FFF2-40B4-BE49-F238E27FC236}">
                  <a16:creationId xmlns:a16="http://schemas.microsoft.com/office/drawing/2014/main" id="{9A438943-3C4F-443A-9CD1-02CC4EF187D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0346" y="3271552"/>
              <a:ext cx="762182" cy="653187"/>
            </a:xfrm>
            <a:prstGeom prst="triangle">
              <a:avLst/>
            </a:prstGeom>
            <a:solidFill>
              <a:srgbClr val="ED54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 sz="1400"/>
            </a:p>
          </p:txBody>
        </p:sp>
      </p:grpSp>
      <p:sp>
        <p:nvSpPr>
          <p:cNvPr id="33" name="Triángulo isósceles 32">
            <a:extLst>
              <a:ext uri="{FF2B5EF4-FFF2-40B4-BE49-F238E27FC236}">
                <a16:creationId xmlns:a16="http://schemas.microsoft.com/office/drawing/2014/main" id="{A133EC98-D132-4310-9D3A-0ED32B8F5964}"/>
              </a:ext>
            </a:extLst>
          </p:cNvPr>
          <p:cNvSpPr/>
          <p:nvPr/>
        </p:nvSpPr>
        <p:spPr>
          <a:xfrm rot="3904972">
            <a:off x="8696775" y="903297"/>
            <a:ext cx="1410960" cy="1171823"/>
          </a:xfrm>
          <a:prstGeom prst="triangle">
            <a:avLst/>
          </a:prstGeom>
          <a:solidFill>
            <a:srgbClr val="1C8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34" name="Triángulo isósceles 33">
            <a:extLst>
              <a:ext uri="{FF2B5EF4-FFF2-40B4-BE49-F238E27FC236}">
                <a16:creationId xmlns:a16="http://schemas.microsoft.com/office/drawing/2014/main" id="{19C6AE6E-2501-4649-9AA1-C8C2A1464E8D}"/>
              </a:ext>
            </a:extLst>
          </p:cNvPr>
          <p:cNvSpPr/>
          <p:nvPr/>
        </p:nvSpPr>
        <p:spPr>
          <a:xfrm rot="21322999">
            <a:off x="2592603" y="1115148"/>
            <a:ext cx="1410960" cy="1171823"/>
          </a:xfrm>
          <a:prstGeom prst="triangle">
            <a:avLst/>
          </a:prstGeom>
          <a:solidFill>
            <a:srgbClr val="0144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35" name="Triángulo isósceles 34">
            <a:extLst>
              <a:ext uri="{FF2B5EF4-FFF2-40B4-BE49-F238E27FC236}">
                <a16:creationId xmlns:a16="http://schemas.microsoft.com/office/drawing/2014/main" id="{41BCCF24-9211-44B4-AC72-A18BF2B7EB7D}"/>
              </a:ext>
            </a:extLst>
          </p:cNvPr>
          <p:cNvSpPr/>
          <p:nvPr/>
        </p:nvSpPr>
        <p:spPr>
          <a:xfrm>
            <a:off x="1941856" y="4881615"/>
            <a:ext cx="1410960" cy="1171823"/>
          </a:xfrm>
          <a:prstGeom prst="triangle">
            <a:avLst/>
          </a:prstGeom>
          <a:solidFill>
            <a:srgbClr val="1C8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37" name="Triángulo isósceles 36">
            <a:extLst>
              <a:ext uri="{FF2B5EF4-FFF2-40B4-BE49-F238E27FC236}">
                <a16:creationId xmlns:a16="http://schemas.microsoft.com/office/drawing/2014/main" id="{94E3E2B4-83CC-4B7B-839E-74077DCEB1F5}"/>
              </a:ext>
            </a:extLst>
          </p:cNvPr>
          <p:cNvSpPr/>
          <p:nvPr/>
        </p:nvSpPr>
        <p:spPr>
          <a:xfrm rot="17790431">
            <a:off x="1151930" y="2122732"/>
            <a:ext cx="1410960" cy="1171823"/>
          </a:xfrm>
          <a:prstGeom prst="triangle">
            <a:avLst/>
          </a:prstGeom>
          <a:solidFill>
            <a:srgbClr val="ED54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9642D329-5990-4A66-87D0-FEF5E9628C0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650" y="-42336"/>
            <a:ext cx="1740349" cy="8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904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24" grpId="0" animBg="1"/>
      <p:bldP spid="33" grpId="0" animBg="1"/>
      <p:bldP spid="34" grpId="0" animBg="1"/>
      <p:bldP spid="35" grpId="0" animBg="1"/>
      <p:bldP spid="3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ángulo 49"/>
          <p:cNvSpPr/>
          <p:nvPr/>
        </p:nvSpPr>
        <p:spPr>
          <a:xfrm>
            <a:off x="388056" y="144285"/>
            <a:ext cx="77954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3600" b="1" dirty="0">
                <a:solidFill>
                  <a:schemeClr val="bg1"/>
                </a:solidFill>
              </a:rPr>
              <a:t>Recomendaciones del Comité al Estado:</a:t>
            </a:r>
            <a:endParaRPr lang="es-SV" sz="3600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2480634-CE9A-45F1-B670-980868F205AD}"/>
              </a:ext>
            </a:extLst>
          </p:cNvPr>
          <p:cNvSpPr/>
          <p:nvPr/>
        </p:nvSpPr>
        <p:spPr>
          <a:xfrm>
            <a:off x="499699" y="1108962"/>
            <a:ext cx="4561029" cy="5415789"/>
          </a:xfrm>
          <a:prstGeom prst="rect">
            <a:avLst/>
          </a:prstGeom>
          <a:noFill/>
          <a:ln w="38100">
            <a:solidFill>
              <a:srgbClr val="ACC9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6" name="Rectangle 15">
            <a:extLst>
              <a:ext uri="{FF2B5EF4-FFF2-40B4-BE49-F238E27FC236}">
                <a16:creationId xmlns:a16="http://schemas.microsoft.com/office/drawing/2014/main" id="{C483D3A0-808C-4665-A9BD-709D69B77B2A}"/>
              </a:ext>
            </a:extLst>
          </p:cNvPr>
          <p:cNvSpPr/>
          <p:nvPr/>
        </p:nvSpPr>
        <p:spPr>
          <a:xfrm>
            <a:off x="199836" y="1207601"/>
            <a:ext cx="904978" cy="752762"/>
          </a:xfrm>
          <a:prstGeom prst="rect">
            <a:avLst/>
          </a:prstGeom>
          <a:solidFill>
            <a:srgbClr val="ACC9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R30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grpSp>
        <p:nvGrpSpPr>
          <p:cNvPr id="7" name="Group 21">
            <a:extLst>
              <a:ext uri="{FF2B5EF4-FFF2-40B4-BE49-F238E27FC236}">
                <a16:creationId xmlns:a16="http://schemas.microsoft.com/office/drawing/2014/main" id="{A7F715CF-0483-477E-8CD0-0A532F11363B}"/>
              </a:ext>
            </a:extLst>
          </p:cNvPr>
          <p:cNvGrpSpPr/>
          <p:nvPr/>
        </p:nvGrpSpPr>
        <p:grpSpPr>
          <a:xfrm>
            <a:off x="652325" y="1238292"/>
            <a:ext cx="4191200" cy="5286460"/>
            <a:chOff x="2814895" y="2404578"/>
            <a:chExt cx="1386542" cy="17684333"/>
          </a:xfrm>
        </p:grpSpPr>
        <p:sp>
          <p:nvSpPr>
            <p:cNvPr id="8" name="TextBox 22">
              <a:extLst>
                <a:ext uri="{FF2B5EF4-FFF2-40B4-BE49-F238E27FC236}">
                  <a16:creationId xmlns:a16="http://schemas.microsoft.com/office/drawing/2014/main" id="{78414E94-672F-4E71-B34C-F85984EA6D56}"/>
                </a:ext>
              </a:extLst>
            </p:cNvPr>
            <p:cNvSpPr txBox="1"/>
            <p:nvPr/>
          </p:nvSpPr>
          <p:spPr>
            <a:xfrm>
              <a:off x="2995155" y="2404578"/>
              <a:ext cx="1105437" cy="23680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SERVICIOS INTEGRALES FAMILIARES </a:t>
              </a:r>
              <a:endParaRPr lang="ko-KR" altLang="en-US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" name="TextBox 23">
              <a:extLst>
                <a:ext uri="{FF2B5EF4-FFF2-40B4-BE49-F238E27FC236}">
                  <a16:creationId xmlns:a16="http://schemas.microsoft.com/office/drawing/2014/main" id="{ED3CC7F4-86DD-4B90-A35E-0FA8BEE22A0A}"/>
                </a:ext>
              </a:extLst>
            </p:cNvPr>
            <p:cNvSpPr txBox="1"/>
            <p:nvPr/>
          </p:nvSpPr>
          <p:spPr>
            <a:xfrm>
              <a:off x="2814895" y="4954115"/>
              <a:ext cx="1386542" cy="151347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s-ES_tradnl" sz="2400" dirty="0">
                  <a:solidFill>
                    <a:schemeClr val="bg1"/>
                  </a:solidFill>
                </a:rPr>
                <a:t>y programas de apoyo y cursos de formación.</a:t>
              </a:r>
            </a:p>
            <a:p>
              <a:pPr marL="342900" indent="-342900" algn="just">
                <a:buFont typeface="Wingdings" panose="05000000000000000000" pitchFamily="2" charset="2"/>
                <a:buChar char="q"/>
              </a:pPr>
              <a:r>
                <a:rPr lang="es-ES_tradnl" sz="2400" dirty="0">
                  <a:solidFill>
                    <a:schemeClr val="bg1"/>
                  </a:solidFill>
                </a:rPr>
                <a:t>Fortalecer la red de guarderías, las Juntas de Protección y los Comités Locales para detectar indicios de abuso y adoptar medidas con prontitud.</a:t>
              </a:r>
            </a:p>
            <a:p>
              <a:pPr marL="342900" indent="-342900" algn="just">
                <a:buFont typeface="Wingdings" panose="05000000000000000000" pitchFamily="2" charset="2"/>
                <a:buChar char="q"/>
              </a:pPr>
              <a:r>
                <a:rPr lang="es-ES_tradnl" sz="2400" dirty="0">
                  <a:solidFill>
                    <a:schemeClr val="bg1"/>
                  </a:solidFill>
                </a:rPr>
                <a:t>Proporcionar apoyo social, psicológico o financiero a las familias afectadas por la migración. </a:t>
              </a:r>
            </a:p>
          </p:txBody>
        </p:sp>
      </p:grpSp>
      <p:sp>
        <p:nvSpPr>
          <p:cNvPr id="10" name="Rectangle 4">
            <a:extLst>
              <a:ext uri="{FF2B5EF4-FFF2-40B4-BE49-F238E27FC236}">
                <a16:creationId xmlns:a16="http://schemas.microsoft.com/office/drawing/2014/main" id="{1FD689F3-9D60-4335-9827-BD84B98CD8D2}"/>
              </a:ext>
            </a:extLst>
          </p:cNvPr>
          <p:cNvSpPr/>
          <p:nvPr/>
        </p:nvSpPr>
        <p:spPr>
          <a:xfrm>
            <a:off x="5660453" y="1723506"/>
            <a:ext cx="5496021" cy="4801245"/>
          </a:xfrm>
          <a:prstGeom prst="rect">
            <a:avLst/>
          </a:prstGeom>
          <a:noFill/>
          <a:ln w="38100">
            <a:solidFill>
              <a:srgbClr val="ACC9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Rectangle 15">
            <a:extLst>
              <a:ext uri="{FF2B5EF4-FFF2-40B4-BE49-F238E27FC236}">
                <a16:creationId xmlns:a16="http://schemas.microsoft.com/office/drawing/2014/main" id="{AB27157D-28DC-48F5-BBF6-73EF8EAAA62E}"/>
              </a:ext>
            </a:extLst>
          </p:cNvPr>
          <p:cNvSpPr/>
          <p:nvPr/>
        </p:nvSpPr>
        <p:spPr>
          <a:xfrm>
            <a:off x="5360591" y="1822144"/>
            <a:ext cx="984956" cy="752762"/>
          </a:xfrm>
          <a:prstGeom prst="rect">
            <a:avLst/>
          </a:prstGeom>
          <a:solidFill>
            <a:srgbClr val="ACC9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R32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1094B5CA-3766-456F-9C5B-9D9E00396CF3}"/>
              </a:ext>
            </a:extLst>
          </p:cNvPr>
          <p:cNvSpPr/>
          <p:nvPr/>
        </p:nvSpPr>
        <p:spPr>
          <a:xfrm>
            <a:off x="5886902" y="2649815"/>
            <a:ext cx="5043121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_tradnl" sz="2400" dirty="0">
                <a:solidFill>
                  <a:schemeClr val="bg1"/>
                </a:solidFill>
              </a:rPr>
              <a:t>Asignar recursos para el funcionamiento de la autoridad central de adopción y garantizar la coordinación efectiva de las entidades que participan en el proceso de adopción; mejorar la recopilación de datos desglosados y aclare las condiciones necesarias para que las familias de guarda puedan adoptar a un niño.</a:t>
            </a:r>
            <a:endParaRPr lang="es-SV" sz="2400" dirty="0">
              <a:solidFill>
                <a:schemeClr val="bg1"/>
              </a:solidFill>
            </a:endParaRPr>
          </a:p>
        </p:txBody>
      </p:sp>
      <p:sp>
        <p:nvSpPr>
          <p:cNvPr id="13" name="TextBox 22">
            <a:extLst>
              <a:ext uri="{FF2B5EF4-FFF2-40B4-BE49-F238E27FC236}">
                <a16:creationId xmlns:a16="http://schemas.microsoft.com/office/drawing/2014/main" id="{C75405EE-B2DF-4064-8197-2BB147546DCD}"/>
              </a:ext>
            </a:extLst>
          </p:cNvPr>
          <p:cNvSpPr txBox="1"/>
          <p:nvPr/>
        </p:nvSpPr>
        <p:spPr>
          <a:xfrm>
            <a:off x="6547132" y="1979836"/>
            <a:ext cx="2600903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sz="2400" b="1" dirty="0">
                <a:solidFill>
                  <a:schemeClr val="bg1"/>
                </a:solidFill>
              </a:rPr>
              <a:t>ADOPCIONES</a:t>
            </a:r>
            <a:endParaRPr lang="es-SV" sz="2400" dirty="0">
              <a:solidFill>
                <a:schemeClr val="bg1"/>
              </a:solidFill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68E1581C-8BE4-47E8-BA2B-8D02A21E0BE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650" y="-42336"/>
            <a:ext cx="1740349" cy="8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733624"/>
      </p:ext>
    </p:extLst>
  </p:cSld>
  <p:clrMapOvr>
    <a:masterClrMapping/>
  </p:clrMapOvr>
  <p:transition spd="slow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Hexágono 13">
            <a:extLst>
              <a:ext uri="{FF2B5EF4-FFF2-40B4-BE49-F238E27FC236}">
                <a16:creationId xmlns:a16="http://schemas.microsoft.com/office/drawing/2014/main" id="{240BC458-0B46-438B-AB9F-F99E1B647965}"/>
              </a:ext>
            </a:extLst>
          </p:cNvPr>
          <p:cNvSpPr/>
          <p:nvPr/>
        </p:nvSpPr>
        <p:spPr>
          <a:xfrm>
            <a:off x="1955149" y="983826"/>
            <a:ext cx="7812000" cy="4917438"/>
          </a:xfrm>
          <a:prstGeom prst="hexagon">
            <a:avLst/>
          </a:prstGeom>
          <a:blipFill dpi="0" rotWithShape="1">
            <a:blip r:embed="rId2"/>
            <a:srcRect/>
            <a:stretch>
              <a:fillRect l="592" t="-24307" r="332" b="-1259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3" name="Triángulo isósceles 2">
            <a:extLst>
              <a:ext uri="{FF2B5EF4-FFF2-40B4-BE49-F238E27FC236}">
                <a16:creationId xmlns:a16="http://schemas.microsoft.com/office/drawing/2014/main" id="{17BF99E1-1AEE-4D1E-B1FA-17A99D7D2B7D}"/>
              </a:ext>
            </a:extLst>
          </p:cNvPr>
          <p:cNvSpPr/>
          <p:nvPr/>
        </p:nvSpPr>
        <p:spPr>
          <a:xfrm rot="14590686">
            <a:off x="7617547" y="1272902"/>
            <a:ext cx="1410960" cy="1171823"/>
          </a:xfrm>
          <a:prstGeom prst="triangle">
            <a:avLst/>
          </a:prstGeom>
          <a:solidFill>
            <a:srgbClr val="1C8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5" name="Triángulo isósceles 4">
            <a:extLst>
              <a:ext uri="{FF2B5EF4-FFF2-40B4-BE49-F238E27FC236}">
                <a16:creationId xmlns:a16="http://schemas.microsoft.com/office/drawing/2014/main" id="{B32FD073-FFD7-4603-A5E9-7D1CDCB7EBB0}"/>
              </a:ext>
            </a:extLst>
          </p:cNvPr>
          <p:cNvSpPr/>
          <p:nvPr/>
        </p:nvSpPr>
        <p:spPr>
          <a:xfrm rot="21322999">
            <a:off x="2559400" y="929527"/>
            <a:ext cx="1410960" cy="1171823"/>
          </a:xfrm>
          <a:prstGeom prst="triangle">
            <a:avLst/>
          </a:prstGeom>
          <a:solidFill>
            <a:srgbClr val="0144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6" name="Triángulo isósceles 5">
            <a:extLst>
              <a:ext uri="{FF2B5EF4-FFF2-40B4-BE49-F238E27FC236}">
                <a16:creationId xmlns:a16="http://schemas.microsoft.com/office/drawing/2014/main" id="{55B3F0EE-617E-4444-82B6-52A2EA4CB067}"/>
              </a:ext>
            </a:extLst>
          </p:cNvPr>
          <p:cNvSpPr/>
          <p:nvPr/>
        </p:nvSpPr>
        <p:spPr>
          <a:xfrm>
            <a:off x="1861309" y="4702351"/>
            <a:ext cx="1410960" cy="1171823"/>
          </a:xfrm>
          <a:prstGeom prst="triangle">
            <a:avLst/>
          </a:prstGeom>
          <a:solidFill>
            <a:srgbClr val="1C8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7" name="Triángulo isósceles 6">
            <a:extLst>
              <a:ext uri="{FF2B5EF4-FFF2-40B4-BE49-F238E27FC236}">
                <a16:creationId xmlns:a16="http://schemas.microsoft.com/office/drawing/2014/main" id="{99EEB36E-D91C-4587-B044-A7C8A7EF664B}"/>
              </a:ext>
            </a:extLst>
          </p:cNvPr>
          <p:cNvSpPr/>
          <p:nvPr/>
        </p:nvSpPr>
        <p:spPr>
          <a:xfrm>
            <a:off x="8356189" y="4796849"/>
            <a:ext cx="1410960" cy="1171823"/>
          </a:xfrm>
          <a:prstGeom prst="triangle">
            <a:avLst/>
          </a:prstGeom>
          <a:solidFill>
            <a:srgbClr val="D7B7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8" name="Triángulo isósceles 7">
            <a:extLst>
              <a:ext uri="{FF2B5EF4-FFF2-40B4-BE49-F238E27FC236}">
                <a16:creationId xmlns:a16="http://schemas.microsoft.com/office/drawing/2014/main" id="{57A681F3-5D79-47D0-908A-E64CC8482D8E}"/>
              </a:ext>
            </a:extLst>
          </p:cNvPr>
          <p:cNvSpPr/>
          <p:nvPr/>
        </p:nvSpPr>
        <p:spPr>
          <a:xfrm rot="17790431">
            <a:off x="1134053" y="1889464"/>
            <a:ext cx="1410960" cy="1171823"/>
          </a:xfrm>
          <a:prstGeom prst="triangle">
            <a:avLst/>
          </a:prstGeom>
          <a:solidFill>
            <a:srgbClr val="ED54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8833338E-AF9A-45B6-A70F-E04521CBE67C}"/>
              </a:ext>
            </a:extLst>
          </p:cNvPr>
          <p:cNvGrpSpPr/>
          <p:nvPr/>
        </p:nvGrpSpPr>
        <p:grpSpPr>
          <a:xfrm>
            <a:off x="4435103" y="5022157"/>
            <a:ext cx="4489893" cy="656054"/>
            <a:chOff x="2500346" y="3271552"/>
            <a:chExt cx="4489893" cy="656054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66A625A9-6570-4986-A667-C5939F55A2BC}"/>
                </a:ext>
              </a:extLst>
            </p:cNvPr>
            <p:cNvSpPr/>
            <p:nvPr/>
          </p:nvSpPr>
          <p:spPr>
            <a:xfrm>
              <a:off x="2894305" y="3274419"/>
              <a:ext cx="3708218" cy="6474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400" dirty="0">
                  <a:solidFill>
                    <a:srgbClr val="0B2757"/>
                  </a:solidFill>
                </a:rPr>
                <a:t>5. Discapacidad, salud básica y bienestar </a:t>
              </a:r>
              <a:endParaRPr lang="es-SV" sz="2400" dirty="0">
                <a:solidFill>
                  <a:srgbClr val="0B2757"/>
                </a:solidFill>
              </a:endParaRPr>
            </a:p>
          </p:txBody>
        </p:sp>
        <p:sp>
          <p:nvSpPr>
            <p:cNvPr id="11" name="Triángulo isósceles 10">
              <a:extLst>
                <a:ext uri="{FF2B5EF4-FFF2-40B4-BE49-F238E27FC236}">
                  <a16:creationId xmlns:a16="http://schemas.microsoft.com/office/drawing/2014/main" id="{D04BD4FA-3CC9-4A26-ABA7-74B78AD61683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6228057" y="3274419"/>
              <a:ext cx="762182" cy="653187"/>
            </a:xfrm>
            <a:prstGeom prst="triangle">
              <a:avLst/>
            </a:prstGeom>
            <a:solidFill>
              <a:srgbClr val="1C8F8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/>
            </a:p>
          </p:txBody>
        </p:sp>
        <p:sp>
          <p:nvSpPr>
            <p:cNvPr id="12" name="Triángulo isósceles 11">
              <a:extLst>
                <a:ext uri="{FF2B5EF4-FFF2-40B4-BE49-F238E27FC236}">
                  <a16:creationId xmlns:a16="http://schemas.microsoft.com/office/drawing/2014/main" id="{BB95333C-CDB6-4D6F-8EBF-3F7B0747006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0346" y="3271552"/>
              <a:ext cx="762182" cy="653187"/>
            </a:xfrm>
            <a:prstGeom prst="triangle">
              <a:avLst/>
            </a:prstGeom>
            <a:solidFill>
              <a:srgbClr val="ED54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/>
            </a:p>
          </p:txBody>
        </p:sp>
      </p:grpSp>
      <p:pic>
        <p:nvPicPr>
          <p:cNvPr id="13" name="Imagen 12">
            <a:extLst>
              <a:ext uri="{FF2B5EF4-FFF2-40B4-BE49-F238E27FC236}">
                <a16:creationId xmlns:a16="http://schemas.microsoft.com/office/drawing/2014/main" id="{07D60F8D-FDD5-42FF-88F1-89B661135F6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650" y="-42336"/>
            <a:ext cx="1740349" cy="8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912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3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ángulo 49"/>
          <p:cNvSpPr/>
          <p:nvPr/>
        </p:nvSpPr>
        <p:spPr>
          <a:xfrm>
            <a:off x="388056" y="144285"/>
            <a:ext cx="77954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3600" b="1" dirty="0">
                <a:solidFill>
                  <a:schemeClr val="bg1"/>
                </a:solidFill>
              </a:rPr>
              <a:t>Recomendaciones del Comité al Estado:</a:t>
            </a:r>
            <a:endParaRPr lang="es-SV" sz="3600" dirty="0">
              <a:solidFill>
                <a:schemeClr val="bg1"/>
              </a:solidFill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ABF73C3D-F854-47D3-9CFA-AE910974DA03}"/>
              </a:ext>
            </a:extLst>
          </p:cNvPr>
          <p:cNvSpPr/>
          <p:nvPr/>
        </p:nvSpPr>
        <p:spPr>
          <a:xfrm>
            <a:off x="449934" y="957446"/>
            <a:ext cx="4849391" cy="5608939"/>
          </a:xfrm>
          <a:prstGeom prst="rect">
            <a:avLst/>
          </a:prstGeom>
          <a:noFill/>
          <a:ln w="38100">
            <a:solidFill>
              <a:srgbClr val="1C8F8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D22DB40-ED34-44C3-96D6-86B741BDCDF1}"/>
              </a:ext>
            </a:extLst>
          </p:cNvPr>
          <p:cNvSpPr/>
          <p:nvPr/>
        </p:nvSpPr>
        <p:spPr>
          <a:xfrm>
            <a:off x="150071" y="1056085"/>
            <a:ext cx="904978" cy="752762"/>
          </a:xfrm>
          <a:prstGeom prst="rect">
            <a:avLst/>
          </a:prstGeom>
          <a:solidFill>
            <a:srgbClr val="1C8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R33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grpSp>
        <p:nvGrpSpPr>
          <p:cNvPr id="17" name="Group 21">
            <a:extLst>
              <a:ext uri="{FF2B5EF4-FFF2-40B4-BE49-F238E27FC236}">
                <a16:creationId xmlns:a16="http://schemas.microsoft.com/office/drawing/2014/main" id="{59C1BC85-7A55-4EDF-B769-9150FF4A7927}"/>
              </a:ext>
            </a:extLst>
          </p:cNvPr>
          <p:cNvGrpSpPr/>
          <p:nvPr/>
        </p:nvGrpSpPr>
        <p:grpSpPr>
          <a:xfrm>
            <a:off x="557595" y="1129949"/>
            <a:ext cx="4494089" cy="5471130"/>
            <a:chOff x="2799370" y="2549001"/>
            <a:chExt cx="1377492" cy="18302089"/>
          </a:xfrm>
        </p:grpSpPr>
        <p:sp>
          <p:nvSpPr>
            <p:cNvPr id="18" name="TextBox 22">
              <a:extLst>
                <a:ext uri="{FF2B5EF4-FFF2-40B4-BE49-F238E27FC236}">
                  <a16:creationId xmlns:a16="http://schemas.microsoft.com/office/drawing/2014/main" id="{FCA3599A-607F-4C9B-A6EE-415D8B97C74B}"/>
                </a:ext>
              </a:extLst>
            </p:cNvPr>
            <p:cNvSpPr txBox="1"/>
            <p:nvPr/>
          </p:nvSpPr>
          <p:spPr>
            <a:xfrm>
              <a:off x="3001265" y="2549001"/>
              <a:ext cx="1125481" cy="23680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ADOPTAR EL ENFOQUE DE DISCAPACIDAD</a:t>
              </a:r>
              <a:endParaRPr lang="ko-KR" altLang="en-US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9" name="TextBox 23">
              <a:extLst>
                <a:ext uri="{FF2B5EF4-FFF2-40B4-BE49-F238E27FC236}">
                  <a16:creationId xmlns:a16="http://schemas.microsoft.com/office/drawing/2014/main" id="{38BC4567-140B-4472-B5E4-6890A82B1FD8}"/>
                </a:ext>
              </a:extLst>
            </p:cNvPr>
            <p:cNvSpPr txBox="1"/>
            <p:nvPr/>
          </p:nvSpPr>
          <p:spPr>
            <a:xfrm>
              <a:off x="2799370" y="5150027"/>
              <a:ext cx="1377492" cy="157010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algn="just">
                <a:buFont typeface="Wingdings" panose="05000000000000000000" pitchFamily="2" charset="2"/>
                <a:buChar char="§"/>
              </a:pPr>
              <a:r>
                <a:rPr lang="es-ES_tradnl" sz="2300" dirty="0">
                  <a:solidFill>
                    <a:schemeClr val="bg1"/>
                  </a:solidFill>
                </a:rPr>
                <a:t>Basado en los derechos humanos y asegurar que NNA con discapacidad tengan acceso a la atención de la salud, incluidos los programas de detección e intervención tempranas y a la educación inclusiva.</a:t>
              </a:r>
            </a:p>
            <a:p>
              <a:pPr algn="just"/>
              <a:endParaRPr lang="es-ES_tradnl" sz="2300" dirty="0">
                <a:solidFill>
                  <a:schemeClr val="bg1"/>
                </a:solidFill>
              </a:endParaRPr>
            </a:p>
            <a:p>
              <a:pPr marL="342900" indent="-342900" algn="just">
                <a:buFont typeface="Wingdings" panose="05000000000000000000" pitchFamily="2" charset="2"/>
                <a:buChar char="§"/>
              </a:pPr>
              <a:r>
                <a:rPr lang="es-ES_tradnl" sz="2300" dirty="0">
                  <a:solidFill>
                    <a:schemeClr val="bg1"/>
                  </a:solidFill>
                </a:rPr>
                <a:t>Sensibilizar a profesionales de la salud y  educación, población y familias, para combatir la estigmatización y los prejuicios en la discapacidad. </a:t>
              </a:r>
              <a:endParaRPr lang="es-SV" sz="2300" dirty="0">
                <a:solidFill>
                  <a:schemeClr val="bg1"/>
                </a:solidFill>
              </a:endParaRPr>
            </a:p>
          </p:txBody>
        </p:sp>
      </p:grpSp>
      <p:sp>
        <p:nvSpPr>
          <p:cNvPr id="20" name="Rectangle 4">
            <a:extLst>
              <a:ext uri="{FF2B5EF4-FFF2-40B4-BE49-F238E27FC236}">
                <a16:creationId xmlns:a16="http://schemas.microsoft.com/office/drawing/2014/main" id="{A70FE243-CE9A-4E84-B450-91B104B53E8F}"/>
              </a:ext>
            </a:extLst>
          </p:cNvPr>
          <p:cNvSpPr/>
          <p:nvPr/>
        </p:nvSpPr>
        <p:spPr>
          <a:xfrm>
            <a:off x="5941982" y="1050541"/>
            <a:ext cx="5763594" cy="2162296"/>
          </a:xfrm>
          <a:prstGeom prst="rect">
            <a:avLst/>
          </a:prstGeom>
          <a:noFill/>
          <a:ln w="38100">
            <a:solidFill>
              <a:srgbClr val="1C8F8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15D45959-889B-4DDD-B483-0F4624EBF89D}"/>
              </a:ext>
            </a:extLst>
          </p:cNvPr>
          <p:cNvSpPr/>
          <p:nvPr/>
        </p:nvSpPr>
        <p:spPr>
          <a:xfrm>
            <a:off x="5496613" y="1135650"/>
            <a:ext cx="984956" cy="752762"/>
          </a:xfrm>
          <a:prstGeom prst="rect">
            <a:avLst/>
          </a:prstGeom>
          <a:solidFill>
            <a:srgbClr val="1C8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R36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F38DF4A9-6546-4F1E-A1A2-27FCEBEFB63A}"/>
              </a:ext>
            </a:extLst>
          </p:cNvPr>
          <p:cNvSpPr/>
          <p:nvPr/>
        </p:nvSpPr>
        <p:spPr>
          <a:xfrm>
            <a:off x="6438226" y="1623602"/>
            <a:ext cx="514742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_tradnl" sz="2400" dirty="0">
                <a:solidFill>
                  <a:schemeClr val="bg1"/>
                </a:solidFill>
              </a:rPr>
              <a:t> Generalizado de adolescentes de ambos sexos a servicios de salud sexual confidenciales, adecuados a la edad y considerando las cuestiones de género.</a:t>
            </a:r>
            <a:endParaRPr lang="es-SV" sz="2400" dirty="0">
              <a:solidFill>
                <a:schemeClr val="bg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24EAA88-ECC6-4F79-A270-FF50C5158076}"/>
              </a:ext>
            </a:extLst>
          </p:cNvPr>
          <p:cNvSpPr txBox="1"/>
          <p:nvPr/>
        </p:nvSpPr>
        <p:spPr>
          <a:xfrm>
            <a:off x="6481569" y="1192715"/>
            <a:ext cx="362714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sz="2400" b="1" dirty="0">
                <a:solidFill>
                  <a:schemeClr val="bg1"/>
                </a:solidFill>
              </a:rPr>
              <a:t>GARANTIZAR EL ACCESO</a:t>
            </a:r>
            <a:endParaRPr lang="es-SV" sz="2400" dirty="0">
              <a:solidFill>
                <a:schemeClr val="bg1"/>
              </a:solidFill>
            </a:endParaRPr>
          </a:p>
        </p:txBody>
      </p:sp>
      <p:sp>
        <p:nvSpPr>
          <p:cNvPr id="24" name="Rectangle 4">
            <a:extLst>
              <a:ext uri="{FF2B5EF4-FFF2-40B4-BE49-F238E27FC236}">
                <a16:creationId xmlns:a16="http://schemas.microsoft.com/office/drawing/2014/main" id="{8B7762D2-46F6-4D05-A35D-3666774FBD89}"/>
              </a:ext>
            </a:extLst>
          </p:cNvPr>
          <p:cNvSpPr/>
          <p:nvPr/>
        </p:nvSpPr>
        <p:spPr>
          <a:xfrm>
            <a:off x="6032497" y="3451492"/>
            <a:ext cx="5673079" cy="1446815"/>
          </a:xfrm>
          <a:prstGeom prst="rect">
            <a:avLst/>
          </a:prstGeom>
          <a:noFill/>
          <a:ln w="38100">
            <a:solidFill>
              <a:srgbClr val="1C8F8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5" name="Rectangle 15">
            <a:extLst>
              <a:ext uri="{FF2B5EF4-FFF2-40B4-BE49-F238E27FC236}">
                <a16:creationId xmlns:a16="http://schemas.microsoft.com/office/drawing/2014/main" id="{BB1C4E48-1EA3-415A-9EDC-A002EB015C8B}"/>
              </a:ext>
            </a:extLst>
          </p:cNvPr>
          <p:cNvSpPr/>
          <p:nvPr/>
        </p:nvSpPr>
        <p:spPr>
          <a:xfrm>
            <a:off x="5599188" y="3549085"/>
            <a:ext cx="848920" cy="752762"/>
          </a:xfrm>
          <a:prstGeom prst="rect">
            <a:avLst/>
          </a:prstGeom>
          <a:solidFill>
            <a:srgbClr val="1C8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R37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A014F351-4A9B-4FC9-B26A-096638A2A9B4}"/>
              </a:ext>
            </a:extLst>
          </p:cNvPr>
          <p:cNvSpPr/>
          <p:nvPr/>
        </p:nvSpPr>
        <p:spPr>
          <a:xfrm>
            <a:off x="6519892" y="3723349"/>
            <a:ext cx="509298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_tradnl" sz="2400" dirty="0">
                <a:solidFill>
                  <a:schemeClr val="bg1"/>
                </a:solidFill>
              </a:rPr>
              <a:t>Fundamentales de la malnutrición infantil, incluidas las privaciones económicas.</a:t>
            </a:r>
            <a:endParaRPr lang="es-SV" sz="2400" dirty="0">
              <a:solidFill>
                <a:schemeClr val="bg1"/>
              </a:solidFill>
            </a:endParaRPr>
          </a:p>
        </p:txBody>
      </p:sp>
      <p:sp>
        <p:nvSpPr>
          <p:cNvPr id="27" name="TextBox 22">
            <a:extLst>
              <a:ext uri="{FF2B5EF4-FFF2-40B4-BE49-F238E27FC236}">
                <a16:creationId xmlns:a16="http://schemas.microsoft.com/office/drawing/2014/main" id="{AE429765-0151-4736-9BD8-1FC3D8548B60}"/>
              </a:ext>
            </a:extLst>
          </p:cNvPr>
          <p:cNvSpPr txBox="1"/>
          <p:nvPr/>
        </p:nvSpPr>
        <p:spPr>
          <a:xfrm>
            <a:off x="6505245" y="3388476"/>
            <a:ext cx="390171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sz="2400" b="1" dirty="0">
                <a:solidFill>
                  <a:schemeClr val="bg1"/>
                </a:solidFill>
              </a:rPr>
              <a:t>ENFRENTAR LAS CAUSAS</a:t>
            </a:r>
            <a:endParaRPr lang="es-SV" sz="2400" dirty="0">
              <a:solidFill>
                <a:schemeClr val="bg1"/>
              </a:solidFill>
            </a:endParaRPr>
          </a:p>
        </p:txBody>
      </p:sp>
      <p:sp>
        <p:nvSpPr>
          <p:cNvPr id="28" name="Rectangle 4">
            <a:extLst>
              <a:ext uri="{FF2B5EF4-FFF2-40B4-BE49-F238E27FC236}">
                <a16:creationId xmlns:a16="http://schemas.microsoft.com/office/drawing/2014/main" id="{9A147EE5-1001-42E9-B4B3-1B9BC567E564}"/>
              </a:ext>
            </a:extLst>
          </p:cNvPr>
          <p:cNvSpPr/>
          <p:nvPr/>
        </p:nvSpPr>
        <p:spPr>
          <a:xfrm>
            <a:off x="6089634" y="5027718"/>
            <a:ext cx="5615942" cy="1472186"/>
          </a:xfrm>
          <a:prstGeom prst="rect">
            <a:avLst/>
          </a:prstGeom>
          <a:noFill/>
          <a:ln w="38100">
            <a:solidFill>
              <a:srgbClr val="1C8F8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9" name="Rectangle 15">
            <a:extLst>
              <a:ext uri="{FF2B5EF4-FFF2-40B4-BE49-F238E27FC236}">
                <a16:creationId xmlns:a16="http://schemas.microsoft.com/office/drawing/2014/main" id="{44BA556F-D89A-4519-866C-0738153EA77F}"/>
              </a:ext>
            </a:extLst>
          </p:cNvPr>
          <p:cNvSpPr/>
          <p:nvPr/>
        </p:nvSpPr>
        <p:spPr>
          <a:xfrm>
            <a:off x="5656325" y="5125311"/>
            <a:ext cx="848920" cy="752762"/>
          </a:xfrm>
          <a:prstGeom prst="rect">
            <a:avLst/>
          </a:prstGeom>
          <a:solidFill>
            <a:srgbClr val="1C8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R39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2DA61C0E-0989-410F-94F2-BE996C293A2B}"/>
              </a:ext>
            </a:extLst>
          </p:cNvPr>
          <p:cNvSpPr/>
          <p:nvPr/>
        </p:nvSpPr>
        <p:spPr>
          <a:xfrm>
            <a:off x="6612842" y="5543830"/>
            <a:ext cx="490708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_tradnl" sz="2400" dirty="0">
                <a:solidFill>
                  <a:schemeClr val="bg1"/>
                </a:solidFill>
              </a:rPr>
              <a:t>Exclusiva en los seis primeros meses de vida.</a:t>
            </a:r>
            <a:endParaRPr lang="es-SV" sz="2400" dirty="0">
              <a:solidFill>
                <a:schemeClr val="bg1"/>
              </a:solidFill>
            </a:endParaRPr>
          </a:p>
        </p:txBody>
      </p:sp>
      <p:sp>
        <p:nvSpPr>
          <p:cNvPr id="31" name="TextBox 22">
            <a:extLst>
              <a:ext uri="{FF2B5EF4-FFF2-40B4-BE49-F238E27FC236}">
                <a16:creationId xmlns:a16="http://schemas.microsoft.com/office/drawing/2014/main" id="{B554E22E-6194-4E43-B3DF-99B462DB37CE}"/>
              </a:ext>
            </a:extLst>
          </p:cNvPr>
          <p:cNvSpPr txBox="1"/>
          <p:nvPr/>
        </p:nvSpPr>
        <p:spPr>
          <a:xfrm>
            <a:off x="6565608" y="5136962"/>
            <a:ext cx="495302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sz="2400" b="1" dirty="0">
                <a:solidFill>
                  <a:schemeClr val="bg1"/>
                </a:solidFill>
              </a:rPr>
              <a:t>PROMOVER LA LACTANCIA MATERNA</a:t>
            </a:r>
            <a:endParaRPr lang="es-SV" sz="2400" dirty="0">
              <a:solidFill>
                <a:schemeClr val="bg1"/>
              </a:solidFill>
            </a:endParaRPr>
          </a:p>
        </p:txBody>
      </p:sp>
      <p:pic>
        <p:nvPicPr>
          <p:cNvPr id="32" name="Imagen 31">
            <a:extLst>
              <a:ext uri="{FF2B5EF4-FFF2-40B4-BE49-F238E27FC236}">
                <a16:creationId xmlns:a16="http://schemas.microsoft.com/office/drawing/2014/main" id="{5A023831-51A7-4164-90B5-1C0631E4643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650" y="-42336"/>
            <a:ext cx="1740349" cy="8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260453"/>
      </p:ext>
    </p:extLst>
  </p:cSld>
  <p:clrMapOvr>
    <a:masterClrMapping/>
  </p:clrMapOvr>
  <p:transition spd="slow">
    <p:wipe dir="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xágono 2">
            <a:extLst>
              <a:ext uri="{FF2B5EF4-FFF2-40B4-BE49-F238E27FC236}">
                <a16:creationId xmlns:a16="http://schemas.microsoft.com/office/drawing/2014/main" id="{39B6EF64-7E36-498B-AD75-09771E4F7E52}"/>
              </a:ext>
            </a:extLst>
          </p:cNvPr>
          <p:cNvSpPr/>
          <p:nvPr/>
        </p:nvSpPr>
        <p:spPr>
          <a:xfrm>
            <a:off x="2031476" y="984210"/>
            <a:ext cx="8245865" cy="5094618"/>
          </a:xfrm>
          <a:prstGeom prst="hexagon">
            <a:avLst/>
          </a:pr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5" name="Triángulo isósceles 4">
            <a:extLst>
              <a:ext uri="{FF2B5EF4-FFF2-40B4-BE49-F238E27FC236}">
                <a16:creationId xmlns:a16="http://schemas.microsoft.com/office/drawing/2014/main" id="{EA98BDEA-4B8A-4B60-8218-D2ADF10748C8}"/>
              </a:ext>
            </a:extLst>
          </p:cNvPr>
          <p:cNvSpPr/>
          <p:nvPr/>
        </p:nvSpPr>
        <p:spPr>
          <a:xfrm rot="14590686">
            <a:off x="8095096" y="1143743"/>
            <a:ext cx="1410960" cy="1171823"/>
          </a:xfrm>
          <a:prstGeom prst="triangle">
            <a:avLst/>
          </a:prstGeom>
          <a:solidFill>
            <a:srgbClr val="1C8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6" name="Triángulo isósceles 5">
            <a:extLst>
              <a:ext uri="{FF2B5EF4-FFF2-40B4-BE49-F238E27FC236}">
                <a16:creationId xmlns:a16="http://schemas.microsoft.com/office/drawing/2014/main" id="{2B816B42-3D8A-46C3-8E6C-39179EF85397}"/>
              </a:ext>
            </a:extLst>
          </p:cNvPr>
          <p:cNvSpPr/>
          <p:nvPr/>
        </p:nvSpPr>
        <p:spPr>
          <a:xfrm rot="21322999">
            <a:off x="2655794" y="960215"/>
            <a:ext cx="1410960" cy="1171823"/>
          </a:xfrm>
          <a:prstGeom prst="triangle">
            <a:avLst/>
          </a:prstGeom>
          <a:solidFill>
            <a:srgbClr val="0144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7" name="Triángulo isósceles 6">
            <a:extLst>
              <a:ext uri="{FF2B5EF4-FFF2-40B4-BE49-F238E27FC236}">
                <a16:creationId xmlns:a16="http://schemas.microsoft.com/office/drawing/2014/main" id="{670124B6-E6D6-4884-89E7-1D7575DC972B}"/>
              </a:ext>
            </a:extLst>
          </p:cNvPr>
          <p:cNvSpPr/>
          <p:nvPr/>
        </p:nvSpPr>
        <p:spPr>
          <a:xfrm>
            <a:off x="2031476" y="4907005"/>
            <a:ext cx="1410960" cy="1171823"/>
          </a:xfrm>
          <a:prstGeom prst="triangle">
            <a:avLst/>
          </a:prstGeom>
          <a:solidFill>
            <a:srgbClr val="1C8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8" name="Triángulo isósceles 7">
            <a:extLst>
              <a:ext uri="{FF2B5EF4-FFF2-40B4-BE49-F238E27FC236}">
                <a16:creationId xmlns:a16="http://schemas.microsoft.com/office/drawing/2014/main" id="{4DF7FFA3-245E-4822-BD45-81CF5EED3F03}"/>
              </a:ext>
            </a:extLst>
          </p:cNvPr>
          <p:cNvSpPr/>
          <p:nvPr/>
        </p:nvSpPr>
        <p:spPr>
          <a:xfrm>
            <a:off x="8832057" y="4907005"/>
            <a:ext cx="1410960" cy="1171823"/>
          </a:xfrm>
          <a:prstGeom prst="triangle">
            <a:avLst/>
          </a:prstGeom>
          <a:solidFill>
            <a:srgbClr val="D7B7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9" name="Triángulo isósceles 8">
            <a:extLst>
              <a:ext uri="{FF2B5EF4-FFF2-40B4-BE49-F238E27FC236}">
                <a16:creationId xmlns:a16="http://schemas.microsoft.com/office/drawing/2014/main" id="{F917ACD9-7FAA-4151-A1E2-EE2E9882F0A7}"/>
              </a:ext>
            </a:extLst>
          </p:cNvPr>
          <p:cNvSpPr/>
          <p:nvPr/>
        </p:nvSpPr>
        <p:spPr>
          <a:xfrm rot="17790431">
            <a:off x="1167204" y="2101765"/>
            <a:ext cx="1410960" cy="1171823"/>
          </a:xfrm>
          <a:prstGeom prst="triangle">
            <a:avLst/>
          </a:prstGeom>
          <a:solidFill>
            <a:srgbClr val="ED54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3A406B37-5737-4CDC-9315-2E9C59909434}"/>
              </a:ext>
            </a:extLst>
          </p:cNvPr>
          <p:cNvGrpSpPr/>
          <p:nvPr/>
        </p:nvGrpSpPr>
        <p:grpSpPr>
          <a:xfrm>
            <a:off x="5268462" y="4578978"/>
            <a:ext cx="4489893" cy="656054"/>
            <a:chOff x="2500346" y="3271552"/>
            <a:chExt cx="4489893" cy="656054"/>
          </a:xfrm>
        </p:grpSpPr>
        <p:sp>
          <p:nvSpPr>
            <p:cNvPr id="11" name="Rectángulo 10">
              <a:extLst>
                <a:ext uri="{FF2B5EF4-FFF2-40B4-BE49-F238E27FC236}">
                  <a16:creationId xmlns:a16="http://schemas.microsoft.com/office/drawing/2014/main" id="{7C600B83-4493-4C51-B945-C1E730879BEF}"/>
                </a:ext>
              </a:extLst>
            </p:cNvPr>
            <p:cNvSpPr/>
            <p:nvPr/>
          </p:nvSpPr>
          <p:spPr>
            <a:xfrm>
              <a:off x="2894305" y="3274419"/>
              <a:ext cx="3708218" cy="6474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000" dirty="0">
                  <a:solidFill>
                    <a:srgbClr val="0B2757"/>
                  </a:solidFill>
                </a:rPr>
                <a:t>6. Educación, esparcimiento y actividades culturales </a:t>
              </a:r>
              <a:endParaRPr lang="es-SV" sz="2000" dirty="0">
                <a:solidFill>
                  <a:srgbClr val="0B2757"/>
                </a:solidFill>
              </a:endParaRPr>
            </a:p>
          </p:txBody>
        </p:sp>
        <p:sp>
          <p:nvSpPr>
            <p:cNvPr id="12" name="Triángulo isósceles 11">
              <a:extLst>
                <a:ext uri="{FF2B5EF4-FFF2-40B4-BE49-F238E27FC236}">
                  <a16:creationId xmlns:a16="http://schemas.microsoft.com/office/drawing/2014/main" id="{01AA0496-F8A5-43E9-8404-43A683D80AA8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6228057" y="3274419"/>
              <a:ext cx="762182" cy="653187"/>
            </a:xfrm>
            <a:prstGeom prst="triangle">
              <a:avLst/>
            </a:prstGeom>
            <a:solidFill>
              <a:srgbClr val="951B8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/>
            </a:p>
          </p:txBody>
        </p:sp>
        <p:sp>
          <p:nvSpPr>
            <p:cNvPr id="13" name="Triángulo isósceles 12">
              <a:extLst>
                <a:ext uri="{FF2B5EF4-FFF2-40B4-BE49-F238E27FC236}">
                  <a16:creationId xmlns:a16="http://schemas.microsoft.com/office/drawing/2014/main" id="{2E27D6CE-CDFA-41A0-A2E3-3AD0A7F1361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0346" y="3271552"/>
              <a:ext cx="762182" cy="653187"/>
            </a:xfrm>
            <a:prstGeom prst="triangle">
              <a:avLst/>
            </a:prstGeom>
            <a:solidFill>
              <a:srgbClr val="ED54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/>
            </a:p>
          </p:txBody>
        </p:sp>
      </p:grpSp>
      <p:pic>
        <p:nvPicPr>
          <p:cNvPr id="14" name="Imagen 13">
            <a:extLst>
              <a:ext uri="{FF2B5EF4-FFF2-40B4-BE49-F238E27FC236}">
                <a16:creationId xmlns:a16="http://schemas.microsoft.com/office/drawing/2014/main" id="{C4CB9FA8-BCC6-4827-B499-10224E40CB1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650" y="-42336"/>
            <a:ext cx="1740349" cy="8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1425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388056" y="144285"/>
            <a:ext cx="77954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3600" b="1" dirty="0">
                <a:solidFill>
                  <a:schemeClr val="bg1"/>
                </a:solidFill>
              </a:rPr>
              <a:t>Recomendaciones del Comité al Estado:</a:t>
            </a:r>
            <a:endParaRPr lang="es-SV" sz="3600" dirty="0">
              <a:solidFill>
                <a:schemeClr val="bg1"/>
              </a:solidFill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08C02796-6C6C-461A-809C-6A7F3612CB84}"/>
              </a:ext>
            </a:extLst>
          </p:cNvPr>
          <p:cNvSpPr/>
          <p:nvPr/>
        </p:nvSpPr>
        <p:spPr>
          <a:xfrm>
            <a:off x="679184" y="1377483"/>
            <a:ext cx="4578722" cy="289768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7" name="Rectangle 15">
            <a:extLst>
              <a:ext uri="{FF2B5EF4-FFF2-40B4-BE49-F238E27FC236}">
                <a16:creationId xmlns:a16="http://schemas.microsoft.com/office/drawing/2014/main" id="{F607A2CB-2392-440F-94E3-1A93D8A1A74D}"/>
              </a:ext>
            </a:extLst>
          </p:cNvPr>
          <p:cNvSpPr/>
          <p:nvPr/>
        </p:nvSpPr>
        <p:spPr>
          <a:xfrm>
            <a:off x="379321" y="1476121"/>
            <a:ext cx="904978" cy="752762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R43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grpSp>
        <p:nvGrpSpPr>
          <p:cNvPr id="8" name="Group 21">
            <a:extLst>
              <a:ext uri="{FF2B5EF4-FFF2-40B4-BE49-F238E27FC236}">
                <a16:creationId xmlns:a16="http://schemas.microsoft.com/office/drawing/2014/main" id="{319A3EAC-B10A-4345-9606-4C906AD42FDC}"/>
              </a:ext>
            </a:extLst>
          </p:cNvPr>
          <p:cNvGrpSpPr/>
          <p:nvPr/>
        </p:nvGrpSpPr>
        <p:grpSpPr>
          <a:xfrm>
            <a:off x="831808" y="1471983"/>
            <a:ext cx="4247180" cy="2803185"/>
            <a:chOff x="2814895" y="2288067"/>
            <a:chExt cx="1466493" cy="9377248"/>
          </a:xfrm>
        </p:grpSpPr>
        <p:sp>
          <p:nvSpPr>
            <p:cNvPr id="9" name="TextBox 22">
              <a:extLst>
                <a:ext uri="{FF2B5EF4-FFF2-40B4-BE49-F238E27FC236}">
                  <a16:creationId xmlns:a16="http://schemas.microsoft.com/office/drawing/2014/main" id="{31EA72F0-09FF-4F7F-A850-8C5BF0AB33F4}"/>
                </a:ext>
              </a:extLst>
            </p:cNvPr>
            <p:cNvSpPr txBox="1"/>
            <p:nvPr/>
          </p:nvSpPr>
          <p:spPr>
            <a:xfrm>
              <a:off x="2981115" y="2288067"/>
              <a:ext cx="1300273" cy="23680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s-ES_tradnl" altLang="ko-KR" sz="2000" b="1" dirty="0">
                  <a:solidFill>
                    <a:schemeClr val="bg1"/>
                  </a:solidFill>
                </a:rPr>
                <a:t>INVERTIR EN MEDIDAS EDUCATIVAS</a:t>
              </a:r>
              <a:endParaRPr lang="ko-KR" altLang="en-US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" name="TextBox 23">
              <a:extLst>
                <a:ext uri="{FF2B5EF4-FFF2-40B4-BE49-F238E27FC236}">
                  <a16:creationId xmlns:a16="http://schemas.microsoft.com/office/drawing/2014/main" id="{6EDCAB5D-E890-429A-8033-4132AFB4C893}"/>
                </a:ext>
              </a:extLst>
            </p:cNvPr>
            <p:cNvSpPr txBox="1"/>
            <p:nvPr/>
          </p:nvSpPr>
          <p:spPr>
            <a:xfrm>
              <a:off x="2814895" y="5178976"/>
              <a:ext cx="1447165" cy="64863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algn="just">
                <a:buFont typeface="Wingdings" panose="05000000000000000000" pitchFamily="2" charset="2"/>
                <a:buChar char="§"/>
              </a:pPr>
              <a:r>
                <a:rPr lang="es-ES_tradnl" sz="2400" dirty="0">
                  <a:solidFill>
                    <a:schemeClr val="bg1"/>
                  </a:solidFill>
                </a:rPr>
                <a:t>Flexibles que permitan que NNA en situación de migración o desplazamiento interno continúen sus estudios.</a:t>
              </a:r>
            </a:p>
          </p:txBody>
        </p:sp>
      </p:grpSp>
      <p:sp>
        <p:nvSpPr>
          <p:cNvPr id="11" name="Rectangle 4">
            <a:extLst>
              <a:ext uri="{FF2B5EF4-FFF2-40B4-BE49-F238E27FC236}">
                <a16:creationId xmlns:a16="http://schemas.microsoft.com/office/drawing/2014/main" id="{74A00710-13FF-428B-BF71-D82275957D38}"/>
              </a:ext>
            </a:extLst>
          </p:cNvPr>
          <p:cNvSpPr/>
          <p:nvPr/>
        </p:nvSpPr>
        <p:spPr>
          <a:xfrm>
            <a:off x="6394933" y="1392180"/>
            <a:ext cx="4811163" cy="278170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2" name="Rectangle 15">
            <a:extLst>
              <a:ext uri="{FF2B5EF4-FFF2-40B4-BE49-F238E27FC236}">
                <a16:creationId xmlns:a16="http://schemas.microsoft.com/office/drawing/2014/main" id="{A89E818E-33E4-4492-A42D-6B574A8A83E9}"/>
              </a:ext>
            </a:extLst>
          </p:cNvPr>
          <p:cNvSpPr/>
          <p:nvPr/>
        </p:nvSpPr>
        <p:spPr>
          <a:xfrm>
            <a:off x="5964255" y="1531378"/>
            <a:ext cx="929950" cy="752762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R44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AA259152-8E09-481E-8CBE-EAC1C17D457E}"/>
              </a:ext>
            </a:extLst>
          </p:cNvPr>
          <p:cNvSpPr/>
          <p:nvPr/>
        </p:nvSpPr>
        <p:spPr>
          <a:xfrm>
            <a:off x="6631535" y="2142095"/>
            <a:ext cx="4444230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s-ES_tradnl" sz="2000" dirty="0">
              <a:solidFill>
                <a:schemeClr val="bg1"/>
              </a:solidFill>
            </a:endParaRPr>
          </a:p>
          <a:p>
            <a:pPr algn="just"/>
            <a:r>
              <a:rPr lang="es-ES_tradnl" sz="2400" b="1" dirty="0">
                <a:solidFill>
                  <a:schemeClr val="bg1"/>
                </a:solidFill>
              </a:rPr>
              <a:t>D</a:t>
            </a:r>
            <a:r>
              <a:rPr lang="es-ES_tradnl" sz="2400" dirty="0">
                <a:solidFill>
                  <a:schemeClr val="bg1"/>
                </a:solidFill>
              </a:rPr>
              <a:t>e atención en la primera infancia para  niñez menor de 2 años y a educación preescolar para  niñez menor de 6 años.</a:t>
            </a:r>
            <a:endParaRPr lang="es-SV" sz="2400" dirty="0">
              <a:solidFill>
                <a:schemeClr val="bg1"/>
              </a:solidFill>
            </a:endParaRPr>
          </a:p>
        </p:txBody>
      </p:sp>
      <p:sp>
        <p:nvSpPr>
          <p:cNvPr id="14" name="TextBox 22">
            <a:extLst>
              <a:ext uri="{FF2B5EF4-FFF2-40B4-BE49-F238E27FC236}">
                <a16:creationId xmlns:a16="http://schemas.microsoft.com/office/drawing/2014/main" id="{2341FA75-D12C-4D87-BC92-E6FA41E1B16E}"/>
              </a:ext>
            </a:extLst>
          </p:cNvPr>
          <p:cNvSpPr txBox="1"/>
          <p:nvPr/>
        </p:nvSpPr>
        <p:spPr>
          <a:xfrm>
            <a:off x="7054387" y="1553816"/>
            <a:ext cx="3797514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sz="2000" b="1" dirty="0">
                <a:solidFill>
                  <a:schemeClr val="bg1"/>
                </a:solidFill>
              </a:rPr>
              <a:t>AUMENTAR EL ACCESO A SERVICIOS </a:t>
            </a:r>
            <a:endParaRPr lang="es-SV" sz="2000" dirty="0">
              <a:solidFill>
                <a:schemeClr val="bg1"/>
              </a:solidFill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C915E1F3-B21C-4B8A-B108-800717C93E45}"/>
              </a:ext>
            </a:extLst>
          </p:cNvPr>
          <p:cNvSpPr/>
          <p:nvPr/>
        </p:nvSpPr>
        <p:spPr>
          <a:xfrm>
            <a:off x="585248" y="4607811"/>
            <a:ext cx="10758014" cy="190131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8B42B13-1F75-481C-9EFE-563EC24EE021}"/>
              </a:ext>
            </a:extLst>
          </p:cNvPr>
          <p:cNvSpPr/>
          <p:nvPr/>
        </p:nvSpPr>
        <p:spPr>
          <a:xfrm>
            <a:off x="285385" y="4706449"/>
            <a:ext cx="921101" cy="752762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R45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7E20E763-F1D1-4075-81A2-622FEC81EFDB}"/>
              </a:ext>
            </a:extLst>
          </p:cNvPr>
          <p:cNvSpPr/>
          <p:nvPr/>
        </p:nvSpPr>
        <p:spPr>
          <a:xfrm>
            <a:off x="767655" y="5524010"/>
            <a:ext cx="103660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_tradnl" sz="2400" dirty="0">
                <a:solidFill>
                  <a:schemeClr val="bg1"/>
                </a:solidFill>
              </a:rPr>
              <a:t>Por crear en las comunidades más lugares públicos seguros para que los niños puedan realizar actividades deportivas, culturales, de esparcimiento y de recreo.</a:t>
            </a:r>
            <a:endParaRPr lang="es-SV" sz="2400" dirty="0">
              <a:solidFill>
                <a:schemeClr val="bg1"/>
              </a:solidFill>
            </a:endParaRPr>
          </a:p>
        </p:txBody>
      </p:sp>
      <p:sp>
        <p:nvSpPr>
          <p:cNvPr id="18" name="TextBox 22">
            <a:extLst>
              <a:ext uri="{FF2B5EF4-FFF2-40B4-BE49-F238E27FC236}">
                <a16:creationId xmlns:a16="http://schemas.microsoft.com/office/drawing/2014/main" id="{560ABF03-1D96-4995-A88A-BAE751709FF2}"/>
              </a:ext>
            </a:extLst>
          </p:cNvPr>
          <p:cNvSpPr txBox="1"/>
          <p:nvPr/>
        </p:nvSpPr>
        <p:spPr>
          <a:xfrm>
            <a:off x="1206486" y="4893470"/>
            <a:ext cx="390171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sz="2000" b="1" dirty="0">
                <a:solidFill>
                  <a:schemeClr val="bg1"/>
                </a:solidFill>
              </a:rPr>
              <a:t>REDOBLAR ESFUERZOS </a:t>
            </a:r>
            <a:endParaRPr lang="es-SV" sz="2000" dirty="0">
              <a:solidFill>
                <a:schemeClr val="bg1"/>
              </a:solidFill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0BFE5554-B307-437D-9563-E87C8EBAB16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650" y="-42336"/>
            <a:ext cx="1740349" cy="8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047046"/>
      </p:ext>
    </p:extLst>
  </p:cSld>
  <p:clrMapOvr>
    <a:masterClrMapping/>
  </p:clrMapOvr>
  <p:transition spd="slow">
    <p:strips dir="l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Hexágono 12">
            <a:extLst>
              <a:ext uri="{FF2B5EF4-FFF2-40B4-BE49-F238E27FC236}">
                <a16:creationId xmlns:a16="http://schemas.microsoft.com/office/drawing/2014/main" id="{9197C952-5699-403F-84D8-FB5F1A86335F}"/>
              </a:ext>
            </a:extLst>
          </p:cNvPr>
          <p:cNvSpPr/>
          <p:nvPr/>
        </p:nvSpPr>
        <p:spPr>
          <a:xfrm>
            <a:off x="1820021" y="1063307"/>
            <a:ext cx="8008633" cy="4913918"/>
          </a:xfrm>
          <a:prstGeom prst="hexagon">
            <a:avLst/>
          </a:prstGeom>
          <a:blipFill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3" name="Triángulo isósceles 2">
            <a:extLst>
              <a:ext uri="{FF2B5EF4-FFF2-40B4-BE49-F238E27FC236}">
                <a16:creationId xmlns:a16="http://schemas.microsoft.com/office/drawing/2014/main" id="{468CFBA5-BC21-4A22-B185-C3F1CAD9181D}"/>
              </a:ext>
            </a:extLst>
          </p:cNvPr>
          <p:cNvSpPr/>
          <p:nvPr/>
        </p:nvSpPr>
        <p:spPr>
          <a:xfrm rot="14590686">
            <a:off x="7712214" y="1310883"/>
            <a:ext cx="1410960" cy="1171823"/>
          </a:xfrm>
          <a:prstGeom prst="triangle">
            <a:avLst/>
          </a:prstGeom>
          <a:solidFill>
            <a:srgbClr val="1C8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5" name="Triángulo isósceles 4">
            <a:extLst>
              <a:ext uri="{FF2B5EF4-FFF2-40B4-BE49-F238E27FC236}">
                <a16:creationId xmlns:a16="http://schemas.microsoft.com/office/drawing/2014/main" id="{D55FA3FA-525F-4E20-9BB2-3AD1328D7A47}"/>
              </a:ext>
            </a:extLst>
          </p:cNvPr>
          <p:cNvSpPr/>
          <p:nvPr/>
        </p:nvSpPr>
        <p:spPr>
          <a:xfrm rot="21322999">
            <a:off x="2408218" y="1043828"/>
            <a:ext cx="1410960" cy="1171823"/>
          </a:xfrm>
          <a:prstGeom prst="triangle">
            <a:avLst/>
          </a:prstGeom>
          <a:solidFill>
            <a:srgbClr val="0144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6" name="Triángulo isósceles 5">
            <a:extLst>
              <a:ext uri="{FF2B5EF4-FFF2-40B4-BE49-F238E27FC236}">
                <a16:creationId xmlns:a16="http://schemas.microsoft.com/office/drawing/2014/main" id="{FAAB913A-CB87-4A17-82B3-BA95E3898AE3}"/>
              </a:ext>
            </a:extLst>
          </p:cNvPr>
          <p:cNvSpPr/>
          <p:nvPr/>
        </p:nvSpPr>
        <p:spPr>
          <a:xfrm>
            <a:off x="1745551" y="4805402"/>
            <a:ext cx="1410960" cy="1171823"/>
          </a:xfrm>
          <a:prstGeom prst="triangle">
            <a:avLst/>
          </a:prstGeom>
          <a:solidFill>
            <a:srgbClr val="1C8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7" name="Triángulo isósceles 6">
            <a:extLst>
              <a:ext uri="{FF2B5EF4-FFF2-40B4-BE49-F238E27FC236}">
                <a16:creationId xmlns:a16="http://schemas.microsoft.com/office/drawing/2014/main" id="{2E5360A9-86AB-4869-8085-4999D0761FB5}"/>
              </a:ext>
            </a:extLst>
          </p:cNvPr>
          <p:cNvSpPr/>
          <p:nvPr/>
        </p:nvSpPr>
        <p:spPr>
          <a:xfrm>
            <a:off x="8417694" y="4805402"/>
            <a:ext cx="1410960" cy="1171823"/>
          </a:xfrm>
          <a:prstGeom prst="triangle">
            <a:avLst/>
          </a:prstGeom>
          <a:solidFill>
            <a:srgbClr val="D7B7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8" name="Triángulo isósceles 7">
            <a:extLst>
              <a:ext uri="{FF2B5EF4-FFF2-40B4-BE49-F238E27FC236}">
                <a16:creationId xmlns:a16="http://schemas.microsoft.com/office/drawing/2014/main" id="{0CF13334-38F2-4E58-A433-CE61B0FB1C56}"/>
              </a:ext>
            </a:extLst>
          </p:cNvPr>
          <p:cNvSpPr/>
          <p:nvPr/>
        </p:nvSpPr>
        <p:spPr>
          <a:xfrm rot="17790431">
            <a:off x="958015" y="2041539"/>
            <a:ext cx="1410960" cy="1171823"/>
          </a:xfrm>
          <a:prstGeom prst="triangle">
            <a:avLst/>
          </a:prstGeom>
          <a:solidFill>
            <a:srgbClr val="ED54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7421646B-5592-4AAF-BA90-903F650830A5}"/>
              </a:ext>
            </a:extLst>
          </p:cNvPr>
          <p:cNvGrpSpPr/>
          <p:nvPr/>
        </p:nvGrpSpPr>
        <p:grpSpPr>
          <a:xfrm>
            <a:off x="4471128" y="5225150"/>
            <a:ext cx="4489893" cy="656054"/>
            <a:chOff x="2500346" y="3271552"/>
            <a:chExt cx="4489893" cy="656054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C4C28A74-6FC6-49E1-B9D7-9F9B45CB35D0}"/>
                </a:ext>
              </a:extLst>
            </p:cNvPr>
            <p:cNvSpPr/>
            <p:nvPr/>
          </p:nvSpPr>
          <p:spPr>
            <a:xfrm>
              <a:off x="2894305" y="3274419"/>
              <a:ext cx="3708218" cy="6474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SV" sz="2400" dirty="0">
                  <a:solidFill>
                    <a:srgbClr val="0B2757"/>
                  </a:solidFill>
                </a:rPr>
                <a:t>7. Medidas especiales de protección </a:t>
              </a:r>
            </a:p>
          </p:txBody>
        </p:sp>
        <p:sp>
          <p:nvSpPr>
            <p:cNvPr id="11" name="Triángulo isósceles 10">
              <a:extLst>
                <a:ext uri="{FF2B5EF4-FFF2-40B4-BE49-F238E27FC236}">
                  <a16:creationId xmlns:a16="http://schemas.microsoft.com/office/drawing/2014/main" id="{1F718336-0E65-45F1-AFD6-6A153889731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6228057" y="3274419"/>
              <a:ext cx="762182" cy="653187"/>
            </a:xfrm>
            <a:prstGeom prst="triangle">
              <a:avLst/>
            </a:prstGeom>
            <a:solidFill>
              <a:srgbClr val="ACC9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/>
            </a:p>
          </p:txBody>
        </p:sp>
        <p:sp>
          <p:nvSpPr>
            <p:cNvPr id="12" name="Triángulo isósceles 11">
              <a:extLst>
                <a:ext uri="{FF2B5EF4-FFF2-40B4-BE49-F238E27FC236}">
                  <a16:creationId xmlns:a16="http://schemas.microsoft.com/office/drawing/2014/main" id="{AAAFA06F-EA2E-449B-88CF-8D5AB2D6BA2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0346" y="3271552"/>
              <a:ext cx="762182" cy="653187"/>
            </a:xfrm>
            <a:prstGeom prst="triangle">
              <a:avLst/>
            </a:prstGeom>
            <a:solidFill>
              <a:srgbClr val="ED54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/>
            </a:p>
          </p:txBody>
        </p:sp>
      </p:grpSp>
      <p:pic>
        <p:nvPicPr>
          <p:cNvPr id="14" name="Imagen 13">
            <a:extLst>
              <a:ext uri="{FF2B5EF4-FFF2-40B4-BE49-F238E27FC236}">
                <a16:creationId xmlns:a16="http://schemas.microsoft.com/office/drawing/2014/main" id="{CD15D066-B34A-44EC-9BAF-4423EA491FE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650" y="-42336"/>
            <a:ext cx="1740349" cy="8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7311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3" grpId="0" animBg="1"/>
      <p:bldP spid="5" grpId="0" animBg="1"/>
      <p:bldP spid="6" grpId="0" animBg="1"/>
      <p:bldP spid="7" grpId="0" animBg="1"/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388056" y="144285"/>
            <a:ext cx="77954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3600" b="1" dirty="0">
                <a:solidFill>
                  <a:schemeClr val="bg1"/>
                </a:solidFill>
              </a:rPr>
              <a:t>Recomendaciones del Comité al Estado:</a:t>
            </a:r>
            <a:endParaRPr lang="es-SV" sz="3600" dirty="0">
              <a:solidFill>
                <a:schemeClr val="bg1"/>
              </a:solidFill>
            </a:endParaRP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73FD917C-9AC6-461D-ACAE-B8C560898BEB}"/>
              </a:ext>
            </a:extLst>
          </p:cNvPr>
          <p:cNvSpPr/>
          <p:nvPr/>
        </p:nvSpPr>
        <p:spPr>
          <a:xfrm>
            <a:off x="300767" y="1213979"/>
            <a:ext cx="5662221" cy="2688271"/>
          </a:xfrm>
          <a:prstGeom prst="rect">
            <a:avLst/>
          </a:prstGeom>
          <a:noFill/>
          <a:ln w="38100">
            <a:solidFill>
              <a:srgbClr val="ACC9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8" name="Rectangle 15">
            <a:extLst>
              <a:ext uri="{FF2B5EF4-FFF2-40B4-BE49-F238E27FC236}">
                <a16:creationId xmlns:a16="http://schemas.microsoft.com/office/drawing/2014/main" id="{443C8382-8AFD-4ECD-9513-06DF8DD4CFF4}"/>
              </a:ext>
            </a:extLst>
          </p:cNvPr>
          <p:cNvSpPr/>
          <p:nvPr/>
        </p:nvSpPr>
        <p:spPr>
          <a:xfrm>
            <a:off x="35452" y="1025778"/>
            <a:ext cx="904978" cy="752762"/>
          </a:xfrm>
          <a:prstGeom prst="rect">
            <a:avLst/>
          </a:prstGeom>
          <a:solidFill>
            <a:srgbClr val="ACC9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R50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grpSp>
        <p:nvGrpSpPr>
          <p:cNvPr id="9" name="Group 21">
            <a:extLst>
              <a:ext uri="{FF2B5EF4-FFF2-40B4-BE49-F238E27FC236}">
                <a16:creationId xmlns:a16="http://schemas.microsoft.com/office/drawing/2014/main" id="{9581FB9C-E135-4012-81D4-E98D1BBB5B97}"/>
              </a:ext>
            </a:extLst>
          </p:cNvPr>
          <p:cNvGrpSpPr/>
          <p:nvPr/>
        </p:nvGrpSpPr>
        <p:grpSpPr>
          <a:xfrm>
            <a:off x="412901" y="1329238"/>
            <a:ext cx="5482518" cy="2414200"/>
            <a:chOff x="2803459" y="4925045"/>
            <a:chExt cx="2208640" cy="8076012"/>
          </a:xfrm>
        </p:grpSpPr>
        <p:sp>
          <p:nvSpPr>
            <p:cNvPr id="10" name="TextBox 22">
              <a:extLst>
                <a:ext uri="{FF2B5EF4-FFF2-40B4-BE49-F238E27FC236}">
                  <a16:creationId xmlns:a16="http://schemas.microsoft.com/office/drawing/2014/main" id="{ACAF7B44-D23B-4985-B092-3F4385DC2D45}"/>
                </a:ext>
              </a:extLst>
            </p:cNvPr>
            <p:cNvSpPr txBox="1"/>
            <p:nvPr/>
          </p:nvSpPr>
          <p:spPr>
            <a:xfrm>
              <a:off x="3082431" y="4925045"/>
              <a:ext cx="1835587" cy="133845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TRATA DE PERSONAS</a:t>
              </a:r>
              <a:endParaRPr lang="ko-KR" altLang="en-US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" name="TextBox 23">
              <a:extLst>
                <a:ext uri="{FF2B5EF4-FFF2-40B4-BE49-F238E27FC236}">
                  <a16:creationId xmlns:a16="http://schemas.microsoft.com/office/drawing/2014/main" id="{1C4A7171-639E-4C2E-8D62-1F3F0BA7FF90}"/>
                </a:ext>
              </a:extLst>
            </p:cNvPr>
            <p:cNvSpPr txBox="1"/>
            <p:nvPr/>
          </p:nvSpPr>
          <p:spPr>
            <a:xfrm>
              <a:off x="2803459" y="6514717"/>
              <a:ext cx="2208640" cy="64863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s-ES_tradnl" sz="2000" dirty="0">
                  <a:solidFill>
                    <a:schemeClr val="bg1"/>
                  </a:solidFill>
                </a:rPr>
                <a:t>Revisar la Ley Especial para incluir una definición de “trata de personas y de niños” compatible con el derecho internacional, y modifique la Política y el mandato del Consejo Nacional contra la Trata de Personas para que sea incluyente de NNA menores de 18 años.</a:t>
              </a:r>
            </a:p>
          </p:txBody>
        </p:sp>
      </p:grpSp>
      <p:sp>
        <p:nvSpPr>
          <p:cNvPr id="12" name="Rectangle 4">
            <a:extLst>
              <a:ext uri="{FF2B5EF4-FFF2-40B4-BE49-F238E27FC236}">
                <a16:creationId xmlns:a16="http://schemas.microsoft.com/office/drawing/2014/main" id="{FA5F2516-0E08-419B-8B01-A687F6AEEF9F}"/>
              </a:ext>
            </a:extLst>
          </p:cNvPr>
          <p:cNvSpPr/>
          <p:nvPr/>
        </p:nvSpPr>
        <p:spPr>
          <a:xfrm>
            <a:off x="6474507" y="1096985"/>
            <a:ext cx="5571290" cy="2892615"/>
          </a:xfrm>
          <a:prstGeom prst="rect">
            <a:avLst/>
          </a:prstGeom>
          <a:noFill/>
          <a:ln w="38100">
            <a:solidFill>
              <a:srgbClr val="ACC9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3" name="Rectangle 15">
            <a:extLst>
              <a:ext uri="{FF2B5EF4-FFF2-40B4-BE49-F238E27FC236}">
                <a16:creationId xmlns:a16="http://schemas.microsoft.com/office/drawing/2014/main" id="{C86E4697-1458-42E8-B948-BD83866BCA78}"/>
              </a:ext>
            </a:extLst>
          </p:cNvPr>
          <p:cNvSpPr/>
          <p:nvPr/>
        </p:nvSpPr>
        <p:spPr>
          <a:xfrm>
            <a:off x="6174644" y="1195624"/>
            <a:ext cx="904978" cy="752762"/>
          </a:xfrm>
          <a:prstGeom prst="rect">
            <a:avLst/>
          </a:prstGeom>
          <a:solidFill>
            <a:srgbClr val="ACC9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R51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grpSp>
        <p:nvGrpSpPr>
          <p:cNvPr id="14" name="Group 21">
            <a:extLst>
              <a:ext uri="{FF2B5EF4-FFF2-40B4-BE49-F238E27FC236}">
                <a16:creationId xmlns:a16="http://schemas.microsoft.com/office/drawing/2014/main" id="{6CA511B0-F43C-4F98-B5DF-65F13B415718}"/>
              </a:ext>
            </a:extLst>
          </p:cNvPr>
          <p:cNvGrpSpPr/>
          <p:nvPr/>
        </p:nvGrpSpPr>
        <p:grpSpPr>
          <a:xfrm>
            <a:off x="6627135" y="1258064"/>
            <a:ext cx="5418661" cy="2731536"/>
            <a:chOff x="2814896" y="2510785"/>
            <a:chExt cx="2851152" cy="9137569"/>
          </a:xfrm>
        </p:grpSpPr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82ED4145-EC07-4DC7-8BA0-FC1C6B18C60D}"/>
                </a:ext>
              </a:extLst>
            </p:cNvPr>
            <p:cNvSpPr txBox="1"/>
            <p:nvPr/>
          </p:nvSpPr>
          <p:spPr>
            <a:xfrm>
              <a:off x="3118081" y="2510785"/>
              <a:ext cx="2547966" cy="23680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ADMINISTRACIÓN DE JUSTICIA JUVENIL</a:t>
              </a:r>
              <a:endParaRPr lang="ko-KR" altLang="en-US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6" name="TextBox 23">
              <a:extLst>
                <a:ext uri="{FF2B5EF4-FFF2-40B4-BE49-F238E27FC236}">
                  <a16:creationId xmlns:a16="http://schemas.microsoft.com/office/drawing/2014/main" id="{CB50C254-8FB0-4FBE-B819-E7581077188F}"/>
                </a:ext>
              </a:extLst>
            </p:cNvPr>
            <p:cNvSpPr txBox="1"/>
            <p:nvPr/>
          </p:nvSpPr>
          <p:spPr>
            <a:xfrm>
              <a:off x="2814896" y="5162013"/>
              <a:ext cx="2851152" cy="6486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s-ES_tradnl" sz="2000" dirty="0">
                  <a:solidFill>
                    <a:schemeClr val="bg1"/>
                  </a:solidFill>
                </a:rPr>
                <a:t>Adoptar las medidas necesarias para contar con un sistema especializado de justicia penal juvenil de conformidad con la ley, que abarque medidas no privativas de la libertad y velar para que la reclusión sea el último recurso y por el período más breve posible.</a:t>
              </a:r>
            </a:p>
          </p:txBody>
        </p:sp>
      </p:grpSp>
      <p:sp>
        <p:nvSpPr>
          <p:cNvPr id="17" name="Rectangle 4">
            <a:extLst>
              <a:ext uri="{FF2B5EF4-FFF2-40B4-BE49-F238E27FC236}">
                <a16:creationId xmlns:a16="http://schemas.microsoft.com/office/drawing/2014/main" id="{AD698A7F-2820-40EE-89B1-8811F7EE4A59}"/>
              </a:ext>
            </a:extLst>
          </p:cNvPr>
          <p:cNvSpPr/>
          <p:nvPr/>
        </p:nvSpPr>
        <p:spPr>
          <a:xfrm>
            <a:off x="300767" y="4132772"/>
            <a:ext cx="5659363" cy="2301945"/>
          </a:xfrm>
          <a:prstGeom prst="rect">
            <a:avLst/>
          </a:prstGeom>
          <a:noFill/>
          <a:ln w="38100">
            <a:solidFill>
              <a:srgbClr val="ACC9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8" name="Rectangle 15">
            <a:extLst>
              <a:ext uri="{FF2B5EF4-FFF2-40B4-BE49-F238E27FC236}">
                <a16:creationId xmlns:a16="http://schemas.microsoft.com/office/drawing/2014/main" id="{818F3C64-A61F-4446-9052-740DADDCCC36}"/>
              </a:ext>
            </a:extLst>
          </p:cNvPr>
          <p:cNvSpPr/>
          <p:nvPr/>
        </p:nvSpPr>
        <p:spPr>
          <a:xfrm>
            <a:off x="57809" y="4201470"/>
            <a:ext cx="904978" cy="756240"/>
          </a:xfrm>
          <a:prstGeom prst="rect">
            <a:avLst/>
          </a:prstGeom>
          <a:solidFill>
            <a:srgbClr val="ACC9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R52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grpSp>
        <p:nvGrpSpPr>
          <p:cNvPr id="19" name="Group 21">
            <a:extLst>
              <a:ext uri="{FF2B5EF4-FFF2-40B4-BE49-F238E27FC236}">
                <a16:creationId xmlns:a16="http://schemas.microsoft.com/office/drawing/2014/main" id="{78C7C98B-617B-4219-A029-8A916334FA24}"/>
              </a:ext>
            </a:extLst>
          </p:cNvPr>
          <p:cNvGrpSpPr/>
          <p:nvPr/>
        </p:nvGrpSpPr>
        <p:grpSpPr>
          <a:xfrm>
            <a:off x="388055" y="4225647"/>
            <a:ext cx="5295161" cy="2116196"/>
            <a:chOff x="2694265" y="2281651"/>
            <a:chExt cx="2736535" cy="7046565"/>
          </a:xfrm>
        </p:grpSpPr>
        <p:sp>
          <p:nvSpPr>
            <p:cNvPr id="20" name="TextBox 22">
              <a:extLst>
                <a:ext uri="{FF2B5EF4-FFF2-40B4-BE49-F238E27FC236}">
                  <a16:creationId xmlns:a16="http://schemas.microsoft.com/office/drawing/2014/main" id="{370C1988-DE3A-4328-8F8A-2C6212B881E7}"/>
                </a:ext>
              </a:extLst>
            </p:cNvPr>
            <p:cNvSpPr txBox="1"/>
            <p:nvPr/>
          </p:nvSpPr>
          <p:spPr>
            <a:xfrm>
              <a:off x="3089731" y="2281651"/>
              <a:ext cx="2084206" cy="235713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NIÑEZ VICTIMAS Y TESTIGO DE DELITOS</a:t>
              </a:r>
              <a:endParaRPr lang="ko-KR" altLang="en-US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1" name="TextBox 23">
              <a:extLst>
                <a:ext uri="{FF2B5EF4-FFF2-40B4-BE49-F238E27FC236}">
                  <a16:creationId xmlns:a16="http://schemas.microsoft.com/office/drawing/2014/main" id="{CA3C72E0-40D3-4662-91CC-E0F2AAB04EEB}"/>
                </a:ext>
              </a:extLst>
            </p:cNvPr>
            <p:cNvSpPr txBox="1"/>
            <p:nvPr/>
          </p:nvSpPr>
          <p:spPr>
            <a:xfrm>
              <a:off x="2694265" y="4921394"/>
              <a:ext cx="2736535" cy="4406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s-ES_tradnl" sz="2000" dirty="0">
                  <a:solidFill>
                    <a:schemeClr val="bg1"/>
                  </a:solidFill>
                </a:rPr>
                <a:t>Reforzar la protección la identidad de niñez víctimas y testigos que participan en los procesos judiciales y se creen centros locales de atención a las víctimas adecuados a niñez y adolescencia.</a:t>
              </a:r>
            </a:p>
          </p:txBody>
        </p:sp>
      </p:grpSp>
      <p:sp>
        <p:nvSpPr>
          <p:cNvPr id="22" name="Rectangle 4">
            <a:extLst>
              <a:ext uri="{FF2B5EF4-FFF2-40B4-BE49-F238E27FC236}">
                <a16:creationId xmlns:a16="http://schemas.microsoft.com/office/drawing/2014/main" id="{AB10D259-8068-4186-8E60-209C177AA9E2}"/>
              </a:ext>
            </a:extLst>
          </p:cNvPr>
          <p:cNvSpPr/>
          <p:nvPr/>
        </p:nvSpPr>
        <p:spPr>
          <a:xfrm>
            <a:off x="6474507" y="4225647"/>
            <a:ext cx="5571290" cy="2209070"/>
          </a:xfrm>
          <a:prstGeom prst="rect">
            <a:avLst/>
          </a:prstGeom>
          <a:noFill/>
          <a:ln w="38100">
            <a:solidFill>
              <a:srgbClr val="ACC9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3" name="Rectangle 15">
            <a:extLst>
              <a:ext uri="{FF2B5EF4-FFF2-40B4-BE49-F238E27FC236}">
                <a16:creationId xmlns:a16="http://schemas.microsoft.com/office/drawing/2014/main" id="{8932D8AC-B55B-4595-A6D2-FB7785E37B81}"/>
              </a:ext>
            </a:extLst>
          </p:cNvPr>
          <p:cNvSpPr/>
          <p:nvPr/>
        </p:nvSpPr>
        <p:spPr>
          <a:xfrm>
            <a:off x="6174645" y="4324285"/>
            <a:ext cx="904978" cy="756240"/>
          </a:xfrm>
          <a:prstGeom prst="rect">
            <a:avLst/>
          </a:prstGeom>
          <a:solidFill>
            <a:srgbClr val="ACC9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R56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grpSp>
        <p:nvGrpSpPr>
          <p:cNvPr id="24" name="Group 21">
            <a:extLst>
              <a:ext uri="{FF2B5EF4-FFF2-40B4-BE49-F238E27FC236}">
                <a16:creationId xmlns:a16="http://schemas.microsoft.com/office/drawing/2014/main" id="{0BBBFEEC-F031-4F8B-8576-CE1D47AE08CE}"/>
              </a:ext>
            </a:extLst>
          </p:cNvPr>
          <p:cNvGrpSpPr/>
          <p:nvPr/>
        </p:nvGrpSpPr>
        <p:grpSpPr>
          <a:xfrm>
            <a:off x="6571447" y="4472409"/>
            <a:ext cx="5324903" cy="1962308"/>
            <a:chOff x="2785594" y="2794071"/>
            <a:chExt cx="2801819" cy="6534145"/>
          </a:xfrm>
        </p:grpSpPr>
        <p:sp>
          <p:nvSpPr>
            <p:cNvPr id="25" name="TextBox 22">
              <a:extLst>
                <a:ext uri="{FF2B5EF4-FFF2-40B4-BE49-F238E27FC236}">
                  <a16:creationId xmlns:a16="http://schemas.microsoft.com/office/drawing/2014/main" id="{2229A48D-1236-425D-90B9-4B27E25B33DE}"/>
                </a:ext>
              </a:extLst>
            </p:cNvPr>
            <p:cNvSpPr txBox="1"/>
            <p:nvPr/>
          </p:nvSpPr>
          <p:spPr>
            <a:xfrm>
              <a:off x="3089731" y="2794071"/>
              <a:ext cx="2305666" cy="133229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AUMENTAR RECURSOS</a:t>
              </a:r>
              <a:endParaRPr lang="ko-KR" altLang="en-US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6" name="TextBox 23">
              <a:extLst>
                <a:ext uri="{FF2B5EF4-FFF2-40B4-BE49-F238E27FC236}">
                  <a16:creationId xmlns:a16="http://schemas.microsoft.com/office/drawing/2014/main" id="{E42DC7C1-F8FC-42F3-B931-84BCF177CEC4}"/>
                </a:ext>
              </a:extLst>
            </p:cNvPr>
            <p:cNvSpPr txBox="1"/>
            <p:nvPr/>
          </p:nvSpPr>
          <p:spPr>
            <a:xfrm>
              <a:off x="2785594" y="4921394"/>
              <a:ext cx="2801819" cy="4406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s-ES_tradnl" sz="2000" dirty="0">
                  <a:solidFill>
                    <a:schemeClr val="bg1"/>
                  </a:solidFill>
                </a:rPr>
                <a:t>Humanos, técnicos y financieros de la Comisión Nacional para la Búsqueda de la Niñez Desaparecida durante el Conflicto Armado Interno, para investigar casos. </a:t>
              </a:r>
            </a:p>
          </p:txBody>
        </p:sp>
      </p:grpSp>
      <p:pic>
        <p:nvPicPr>
          <p:cNvPr id="27" name="Imagen 26">
            <a:extLst>
              <a:ext uri="{FF2B5EF4-FFF2-40B4-BE49-F238E27FC236}">
                <a16:creationId xmlns:a16="http://schemas.microsoft.com/office/drawing/2014/main" id="{3B904FA3-74EA-4078-9061-597B0A635DC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650" y="-42336"/>
            <a:ext cx="1740349" cy="8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815913"/>
      </p:ext>
    </p:extLst>
  </p:cSld>
  <p:clrMapOvr>
    <a:masterClrMapping/>
  </p:clrMapOvr>
  <p:transition spd="slow">
    <p:strips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F0C94241-84FA-4805-9AD4-698AEDF6D7F6}"/>
              </a:ext>
            </a:extLst>
          </p:cNvPr>
          <p:cNvSpPr/>
          <p:nvPr/>
        </p:nvSpPr>
        <p:spPr>
          <a:xfrm>
            <a:off x="215198" y="191852"/>
            <a:ext cx="918429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600" b="1" dirty="0">
                <a:solidFill>
                  <a:schemeClr val="bg1"/>
                </a:solidFill>
              </a:rPr>
              <a:t>Medidas adoptadas y progresos realizados por el Estado. </a:t>
            </a:r>
            <a:endParaRPr lang="es-SV" sz="3600" dirty="0">
              <a:solidFill>
                <a:schemeClr val="bg1"/>
              </a:solidFill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30C42DF5-06B4-40D8-86B5-08702EA21538}"/>
              </a:ext>
            </a:extLst>
          </p:cNvPr>
          <p:cNvSpPr/>
          <p:nvPr/>
        </p:nvSpPr>
        <p:spPr>
          <a:xfrm>
            <a:off x="215198" y="1584033"/>
            <a:ext cx="98700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SV" sz="2400" dirty="0">
                <a:solidFill>
                  <a:schemeClr val="bg1"/>
                </a:solidFill>
              </a:rPr>
              <a:t> El Comité acoge con satisfacción los progresos logrados por el Estado en: </a:t>
            </a:r>
          </a:p>
        </p:txBody>
      </p:sp>
      <p:sp>
        <p:nvSpPr>
          <p:cNvPr id="10" name="TextBox 4">
            <a:extLst>
              <a:ext uri="{FF2B5EF4-FFF2-40B4-BE49-F238E27FC236}">
                <a16:creationId xmlns:a16="http://schemas.microsoft.com/office/drawing/2014/main" id="{3BFF6812-55EE-49D9-8A9D-EED993897C28}"/>
              </a:ext>
            </a:extLst>
          </p:cNvPr>
          <p:cNvSpPr txBox="1"/>
          <p:nvPr/>
        </p:nvSpPr>
        <p:spPr>
          <a:xfrm>
            <a:off x="825208" y="2314494"/>
            <a:ext cx="5010814" cy="36317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s-SV" sz="2300" dirty="0">
                <a:solidFill>
                  <a:schemeClr val="bg1"/>
                </a:solidFill>
              </a:rPr>
              <a:t>La ratificación del Protocolo Facultativo de la CDN relativo a un procedimiento de comunicaciones. 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s-SV" sz="2300" dirty="0">
                <a:solidFill>
                  <a:schemeClr val="bg1"/>
                </a:solidFill>
              </a:rPr>
              <a:t>Ley General de Juventud (2012), 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s-SV" sz="2300" dirty="0">
                <a:solidFill>
                  <a:schemeClr val="bg1"/>
                </a:solidFill>
              </a:rPr>
              <a:t>La Política Nacional de Protección Integral de la Niñez y de la Adolescencia (2013-2023) y 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s-SV" sz="2300" dirty="0">
                <a:solidFill>
                  <a:schemeClr val="bg1"/>
                </a:solidFill>
              </a:rPr>
              <a:t>El plan “El Salvador Educado” (2016-2026).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s-SV" sz="2300" dirty="0">
                <a:solidFill>
                  <a:schemeClr val="bg1"/>
                </a:solidFill>
              </a:rPr>
              <a:t>Ley Especial de Adopciones (2016).</a:t>
            </a:r>
          </a:p>
        </p:txBody>
      </p:sp>
      <p:sp>
        <p:nvSpPr>
          <p:cNvPr id="12" name="TextBox 4">
            <a:extLst>
              <a:ext uri="{FF2B5EF4-FFF2-40B4-BE49-F238E27FC236}">
                <a16:creationId xmlns:a16="http://schemas.microsoft.com/office/drawing/2014/main" id="{230C0AF2-A42F-4100-AE19-4503A70880D9}"/>
              </a:ext>
            </a:extLst>
          </p:cNvPr>
          <p:cNvSpPr txBox="1"/>
          <p:nvPr/>
        </p:nvSpPr>
        <p:spPr>
          <a:xfrm>
            <a:off x="6658821" y="2284382"/>
            <a:ext cx="5010814" cy="39857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s-SV" sz="2300" dirty="0">
                <a:solidFill>
                  <a:schemeClr val="bg1"/>
                </a:solidFill>
              </a:rPr>
              <a:t> La modificación del Código Civil relativa a la edad para contraer matrimonio. 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s-SV" sz="2300" dirty="0">
                <a:solidFill>
                  <a:schemeClr val="bg1"/>
                </a:solidFill>
              </a:rPr>
              <a:t>La reestructuración del ISNA y CONNA. 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s-SV" sz="2300" dirty="0">
                <a:solidFill>
                  <a:schemeClr val="bg1"/>
                </a:solidFill>
              </a:rPr>
              <a:t>También acoge con satisfacción la reducción de la mortalidad en la niñez y </a:t>
            </a: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s-SV" sz="2300" dirty="0">
                <a:solidFill>
                  <a:schemeClr val="bg1"/>
                </a:solidFill>
              </a:rPr>
              <a:t>El aumento de la prestación de servicios de salud gratuitos a nivel local. 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8B1BB84B-6128-4914-A980-0ECA82A05B1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650" y="-42336"/>
            <a:ext cx="1740349" cy="8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1943242"/>
      </p:ext>
    </p:extLst>
  </p:cSld>
  <p:clrMapOvr>
    <a:masterClrMapping/>
  </p:clrMapOvr>
  <p:transition spd="slow">
    <p:wipe dir="d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exágono 2">
            <a:extLst>
              <a:ext uri="{FF2B5EF4-FFF2-40B4-BE49-F238E27FC236}">
                <a16:creationId xmlns:a16="http://schemas.microsoft.com/office/drawing/2014/main" id="{88C7F9F7-6CD8-46BF-A89C-04B797FA54BF}"/>
              </a:ext>
            </a:extLst>
          </p:cNvPr>
          <p:cNvSpPr/>
          <p:nvPr/>
        </p:nvSpPr>
        <p:spPr>
          <a:xfrm>
            <a:off x="1894934" y="849645"/>
            <a:ext cx="8132333" cy="5037673"/>
          </a:xfrm>
          <a:prstGeom prst="hexagon">
            <a:avLst/>
          </a:pr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24591" t="-12174" r="-10382" b="-64348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5" name="Triángulo isósceles 4">
            <a:extLst>
              <a:ext uri="{FF2B5EF4-FFF2-40B4-BE49-F238E27FC236}">
                <a16:creationId xmlns:a16="http://schemas.microsoft.com/office/drawing/2014/main" id="{075945B2-330D-45C0-8EF7-D0B0FAADAA02}"/>
              </a:ext>
            </a:extLst>
          </p:cNvPr>
          <p:cNvSpPr/>
          <p:nvPr/>
        </p:nvSpPr>
        <p:spPr>
          <a:xfrm rot="14590686">
            <a:off x="7869697" y="1157688"/>
            <a:ext cx="1410960" cy="1171823"/>
          </a:xfrm>
          <a:prstGeom prst="triangle">
            <a:avLst/>
          </a:prstGeom>
          <a:solidFill>
            <a:srgbClr val="1C8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6" name="Triángulo isósceles 5">
            <a:extLst>
              <a:ext uri="{FF2B5EF4-FFF2-40B4-BE49-F238E27FC236}">
                <a16:creationId xmlns:a16="http://schemas.microsoft.com/office/drawing/2014/main" id="{10BEF4C8-9424-4159-A598-029463651864}"/>
              </a:ext>
            </a:extLst>
          </p:cNvPr>
          <p:cNvSpPr/>
          <p:nvPr/>
        </p:nvSpPr>
        <p:spPr>
          <a:xfrm rot="21322999">
            <a:off x="2485113" y="806268"/>
            <a:ext cx="1410960" cy="1171823"/>
          </a:xfrm>
          <a:prstGeom prst="triangle">
            <a:avLst/>
          </a:prstGeom>
          <a:solidFill>
            <a:srgbClr val="0144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7" name="Triángulo isósceles 6">
            <a:extLst>
              <a:ext uri="{FF2B5EF4-FFF2-40B4-BE49-F238E27FC236}">
                <a16:creationId xmlns:a16="http://schemas.microsoft.com/office/drawing/2014/main" id="{CEFF1EE3-F825-4865-8120-704C0EEED7CC}"/>
              </a:ext>
            </a:extLst>
          </p:cNvPr>
          <p:cNvSpPr/>
          <p:nvPr/>
        </p:nvSpPr>
        <p:spPr>
          <a:xfrm>
            <a:off x="1893282" y="4715495"/>
            <a:ext cx="1410960" cy="1171823"/>
          </a:xfrm>
          <a:prstGeom prst="triangle">
            <a:avLst/>
          </a:prstGeom>
          <a:solidFill>
            <a:srgbClr val="1C8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8" name="Triángulo isósceles 7">
            <a:extLst>
              <a:ext uri="{FF2B5EF4-FFF2-40B4-BE49-F238E27FC236}">
                <a16:creationId xmlns:a16="http://schemas.microsoft.com/office/drawing/2014/main" id="{23C54BD9-3660-4B50-8A9E-8CFD079598BD}"/>
              </a:ext>
            </a:extLst>
          </p:cNvPr>
          <p:cNvSpPr/>
          <p:nvPr/>
        </p:nvSpPr>
        <p:spPr>
          <a:xfrm>
            <a:off x="8575176" y="4715495"/>
            <a:ext cx="1410960" cy="1171823"/>
          </a:xfrm>
          <a:prstGeom prst="triangle">
            <a:avLst/>
          </a:prstGeom>
          <a:solidFill>
            <a:srgbClr val="D7B7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9" name="Triángulo isósceles 8">
            <a:extLst>
              <a:ext uri="{FF2B5EF4-FFF2-40B4-BE49-F238E27FC236}">
                <a16:creationId xmlns:a16="http://schemas.microsoft.com/office/drawing/2014/main" id="{65BA039C-43FC-4686-BAB6-02B90893B32C}"/>
              </a:ext>
            </a:extLst>
          </p:cNvPr>
          <p:cNvSpPr/>
          <p:nvPr/>
        </p:nvSpPr>
        <p:spPr>
          <a:xfrm rot="17790431">
            <a:off x="1008590" y="1950272"/>
            <a:ext cx="1410960" cy="1171823"/>
          </a:xfrm>
          <a:prstGeom prst="triangle">
            <a:avLst/>
          </a:prstGeom>
          <a:solidFill>
            <a:srgbClr val="ED54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grpSp>
        <p:nvGrpSpPr>
          <p:cNvPr id="10" name="Grupo 9">
            <a:extLst>
              <a:ext uri="{FF2B5EF4-FFF2-40B4-BE49-F238E27FC236}">
                <a16:creationId xmlns:a16="http://schemas.microsoft.com/office/drawing/2014/main" id="{7D4CC51A-EACA-406C-9CAC-ED582415401F}"/>
              </a:ext>
            </a:extLst>
          </p:cNvPr>
          <p:cNvGrpSpPr/>
          <p:nvPr/>
        </p:nvGrpSpPr>
        <p:grpSpPr>
          <a:xfrm>
            <a:off x="5023392" y="4387468"/>
            <a:ext cx="4489893" cy="656054"/>
            <a:chOff x="2500346" y="3271552"/>
            <a:chExt cx="4489893" cy="656054"/>
          </a:xfrm>
        </p:grpSpPr>
        <p:sp>
          <p:nvSpPr>
            <p:cNvPr id="11" name="Rectángulo 10">
              <a:extLst>
                <a:ext uri="{FF2B5EF4-FFF2-40B4-BE49-F238E27FC236}">
                  <a16:creationId xmlns:a16="http://schemas.microsoft.com/office/drawing/2014/main" id="{C3E57DA7-CCC3-46F4-BFCF-244A82EB8B1A}"/>
                </a:ext>
              </a:extLst>
            </p:cNvPr>
            <p:cNvSpPr/>
            <p:nvPr/>
          </p:nvSpPr>
          <p:spPr>
            <a:xfrm>
              <a:off x="2894305" y="3274419"/>
              <a:ext cx="3708218" cy="6474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dirty="0">
                  <a:solidFill>
                    <a:srgbClr val="0B2757"/>
                  </a:solidFill>
                </a:rPr>
                <a:t>8. Ratificación de los instrumentos internacionales de derechos</a:t>
              </a:r>
              <a:endParaRPr lang="es-SV" dirty="0">
                <a:solidFill>
                  <a:srgbClr val="0B2757"/>
                </a:solidFill>
              </a:endParaRPr>
            </a:p>
          </p:txBody>
        </p:sp>
        <p:sp>
          <p:nvSpPr>
            <p:cNvPr id="12" name="Triángulo isósceles 11">
              <a:extLst>
                <a:ext uri="{FF2B5EF4-FFF2-40B4-BE49-F238E27FC236}">
                  <a16:creationId xmlns:a16="http://schemas.microsoft.com/office/drawing/2014/main" id="{E125B013-48B1-4A1D-955C-FF4C2430FE2D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6228057" y="3274419"/>
              <a:ext cx="762182" cy="653187"/>
            </a:xfrm>
            <a:prstGeom prst="triangle">
              <a:avLst/>
            </a:prstGeom>
            <a:solidFill>
              <a:srgbClr val="29B7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/>
            </a:p>
          </p:txBody>
        </p:sp>
        <p:sp>
          <p:nvSpPr>
            <p:cNvPr id="13" name="Triángulo isósceles 12">
              <a:extLst>
                <a:ext uri="{FF2B5EF4-FFF2-40B4-BE49-F238E27FC236}">
                  <a16:creationId xmlns:a16="http://schemas.microsoft.com/office/drawing/2014/main" id="{93E725BD-FB81-493D-BBB6-95633EA44B8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0346" y="3271552"/>
              <a:ext cx="762182" cy="653187"/>
            </a:xfrm>
            <a:prstGeom prst="triangle">
              <a:avLst/>
            </a:prstGeom>
            <a:solidFill>
              <a:srgbClr val="ED54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/>
            </a:p>
          </p:txBody>
        </p:sp>
      </p:grpSp>
      <p:pic>
        <p:nvPicPr>
          <p:cNvPr id="14" name="Imagen 13">
            <a:extLst>
              <a:ext uri="{FF2B5EF4-FFF2-40B4-BE49-F238E27FC236}">
                <a16:creationId xmlns:a16="http://schemas.microsoft.com/office/drawing/2014/main" id="{FD353CB4-BE5B-4FD6-B8B7-66FF6F847A9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650" y="-42336"/>
            <a:ext cx="1740349" cy="8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2920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ángulo 4"/>
          <p:cNvSpPr/>
          <p:nvPr/>
        </p:nvSpPr>
        <p:spPr>
          <a:xfrm>
            <a:off x="388056" y="144285"/>
            <a:ext cx="77954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3600" b="1" dirty="0">
                <a:solidFill>
                  <a:schemeClr val="bg1"/>
                </a:solidFill>
              </a:rPr>
              <a:t>Recomendaciones del Comité al Estado:</a:t>
            </a:r>
            <a:endParaRPr lang="es-SV" sz="3600" dirty="0">
              <a:solidFill>
                <a:schemeClr val="bg1"/>
              </a:solidFill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1285A7F3-5688-4A4E-ADB2-34D9037DE71D}"/>
              </a:ext>
            </a:extLst>
          </p:cNvPr>
          <p:cNvSpPr/>
          <p:nvPr/>
        </p:nvSpPr>
        <p:spPr>
          <a:xfrm>
            <a:off x="410392" y="1490212"/>
            <a:ext cx="5377280" cy="3500279"/>
          </a:xfrm>
          <a:prstGeom prst="rect">
            <a:avLst/>
          </a:prstGeom>
          <a:noFill/>
          <a:ln w="38100">
            <a:solidFill>
              <a:srgbClr val="29B7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7" name="Rectangle 15">
            <a:extLst>
              <a:ext uri="{FF2B5EF4-FFF2-40B4-BE49-F238E27FC236}">
                <a16:creationId xmlns:a16="http://schemas.microsoft.com/office/drawing/2014/main" id="{7E07BFA7-888C-4588-ABCF-67212445E3CA}"/>
              </a:ext>
            </a:extLst>
          </p:cNvPr>
          <p:cNvSpPr/>
          <p:nvPr/>
        </p:nvSpPr>
        <p:spPr>
          <a:xfrm>
            <a:off x="110529" y="1588851"/>
            <a:ext cx="904978" cy="752762"/>
          </a:xfrm>
          <a:prstGeom prst="rect">
            <a:avLst/>
          </a:prstGeom>
          <a:solidFill>
            <a:srgbClr val="29B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R57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grpSp>
        <p:nvGrpSpPr>
          <p:cNvPr id="8" name="Group 21">
            <a:extLst>
              <a:ext uri="{FF2B5EF4-FFF2-40B4-BE49-F238E27FC236}">
                <a16:creationId xmlns:a16="http://schemas.microsoft.com/office/drawing/2014/main" id="{748BF7BE-5D1F-41D9-94AB-C2F6158B8495}"/>
              </a:ext>
            </a:extLst>
          </p:cNvPr>
          <p:cNvGrpSpPr/>
          <p:nvPr/>
        </p:nvGrpSpPr>
        <p:grpSpPr>
          <a:xfrm>
            <a:off x="563018" y="1687141"/>
            <a:ext cx="4968979" cy="3218345"/>
            <a:chOff x="2814895" y="2630711"/>
            <a:chExt cx="1715720" cy="10766047"/>
          </a:xfrm>
        </p:grpSpPr>
        <p:sp>
          <p:nvSpPr>
            <p:cNvPr id="9" name="TextBox 22">
              <a:extLst>
                <a:ext uri="{FF2B5EF4-FFF2-40B4-BE49-F238E27FC236}">
                  <a16:creationId xmlns:a16="http://schemas.microsoft.com/office/drawing/2014/main" id="{9A567FAE-0F7B-4BF4-989D-640A8A325BBD}"/>
                </a:ext>
              </a:extLst>
            </p:cNvPr>
            <p:cNvSpPr txBox="1"/>
            <p:nvPr/>
          </p:nvSpPr>
          <p:spPr>
            <a:xfrm>
              <a:off x="3004320" y="2630711"/>
              <a:ext cx="1510770" cy="133845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RATIFICAR </a:t>
              </a:r>
              <a:endParaRPr lang="ko-KR" altLang="en-US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" name="TextBox 23">
              <a:extLst>
                <a:ext uri="{FF2B5EF4-FFF2-40B4-BE49-F238E27FC236}">
                  <a16:creationId xmlns:a16="http://schemas.microsoft.com/office/drawing/2014/main" id="{A476BF45-37A9-4E77-8171-28E3E33400CF}"/>
                </a:ext>
              </a:extLst>
            </p:cNvPr>
            <p:cNvSpPr txBox="1"/>
            <p:nvPr/>
          </p:nvSpPr>
          <p:spPr>
            <a:xfrm>
              <a:off x="2814895" y="4851263"/>
              <a:ext cx="1715720" cy="8545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s-ES_tradnl" sz="2000" dirty="0">
                  <a:solidFill>
                    <a:schemeClr val="bg1"/>
                  </a:solidFill>
                </a:rPr>
                <a:t>La Convención Internacional para la Protección de Todas las Personas contra las Desapariciones Forzadas; El Protocolo Facultativo de la Convención contra la Tortura y Otros Tratos o Penas Crueles, Inhumanos o Degradantes; El Protocolo Facultativo de la Convención sobre la Eliminación de Todas las Formas de Discriminación contra la Mujer.</a:t>
              </a:r>
            </a:p>
          </p:txBody>
        </p:sp>
      </p:grpSp>
      <p:sp>
        <p:nvSpPr>
          <p:cNvPr id="11" name="Rectangle 4">
            <a:extLst>
              <a:ext uri="{FF2B5EF4-FFF2-40B4-BE49-F238E27FC236}">
                <a16:creationId xmlns:a16="http://schemas.microsoft.com/office/drawing/2014/main" id="{76C51D00-75E5-4793-BFB1-485000B96A7D}"/>
              </a:ext>
            </a:extLst>
          </p:cNvPr>
          <p:cNvSpPr/>
          <p:nvPr/>
        </p:nvSpPr>
        <p:spPr>
          <a:xfrm>
            <a:off x="563018" y="5175590"/>
            <a:ext cx="5389926" cy="1280947"/>
          </a:xfrm>
          <a:prstGeom prst="rect">
            <a:avLst/>
          </a:prstGeom>
          <a:noFill/>
          <a:ln w="38100">
            <a:solidFill>
              <a:srgbClr val="29B7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2" name="Rectangle 15">
            <a:extLst>
              <a:ext uri="{FF2B5EF4-FFF2-40B4-BE49-F238E27FC236}">
                <a16:creationId xmlns:a16="http://schemas.microsoft.com/office/drawing/2014/main" id="{3FC72508-34C8-4BD1-997D-0D244899D74E}"/>
              </a:ext>
            </a:extLst>
          </p:cNvPr>
          <p:cNvSpPr/>
          <p:nvPr/>
        </p:nvSpPr>
        <p:spPr>
          <a:xfrm>
            <a:off x="117648" y="5260699"/>
            <a:ext cx="984956" cy="752762"/>
          </a:xfrm>
          <a:prstGeom prst="rect">
            <a:avLst/>
          </a:prstGeom>
          <a:solidFill>
            <a:srgbClr val="29B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R59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C9CADEF5-539C-497F-9D11-CA826FAA0B2F}"/>
              </a:ext>
            </a:extLst>
          </p:cNvPr>
          <p:cNvSpPr/>
          <p:nvPr/>
        </p:nvSpPr>
        <p:spPr>
          <a:xfrm>
            <a:off x="1093755" y="5671809"/>
            <a:ext cx="481092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_tradnl" sz="2000" dirty="0">
                <a:solidFill>
                  <a:schemeClr val="bg1"/>
                </a:solidFill>
              </a:rPr>
              <a:t> Velar para que las recomendaciones de este informe se lleven plenamente a la práctica.</a:t>
            </a:r>
            <a:endParaRPr lang="es-SV" sz="2000" dirty="0">
              <a:solidFill>
                <a:schemeClr val="bg1"/>
              </a:solidFill>
            </a:endParaRPr>
          </a:p>
        </p:txBody>
      </p:sp>
      <p:sp>
        <p:nvSpPr>
          <p:cNvPr id="14" name="TextBox 22">
            <a:extLst>
              <a:ext uri="{FF2B5EF4-FFF2-40B4-BE49-F238E27FC236}">
                <a16:creationId xmlns:a16="http://schemas.microsoft.com/office/drawing/2014/main" id="{2B8ABD95-FAA1-4336-99FD-7165C0755AA8}"/>
              </a:ext>
            </a:extLst>
          </p:cNvPr>
          <p:cNvSpPr txBox="1"/>
          <p:nvPr/>
        </p:nvSpPr>
        <p:spPr>
          <a:xfrm>
            <a:off x="1102604" y="5276434"/>
            <a:ext cx="3627141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sz="2000" b="1" dirty="0">
                <a:solidFill>
                  <a:schemeClr val="bg1"/>
                </a:solidFill>
              </a:rPr>
              <a:t>VELAR </a:t>
            </a:r>
            <a:endParaRPr lang="es-SV" sz="2000" dirty="0">
              <a:solidFill>
                <a:schemeClr val="bg1"/>
              </a:solidFill>
            </a:endParaRPr>
          </a:p>
        </p:txBody>
      </p:sp>
      <p:sp>
        <p:nvSpPr>
          <p:cNvPr id="15" name="Rectangle 4">
            <a:extLst>
              <a:ext uri="{FF2B5EF4-FFF2-40B4-BE49-F238E27FC236}">
                <a16:creationId xmlns:a16="http://schemas.microsoft.com/office/drawing/2014/main" id="{BD8ED594-8864-40CD-8240-1B9D6737CB12}"/>
              </a:ext>
            </a:extLst>
          </p:cNvPr>
          <p:cNvSpPr/>
          <p:nvPr/>
        </p:nvSpPr>
        <p:spPr>
          <a:xfrm>
            <a:off x="6204015" y="1125253"/>
            <a:ext cx="5793714" cy="5411214"/>
          </a:xfrm>
          <a:prstGeom prst="rect">
            <a:avLst/>
          </a:prstGeom>
          <a:noFill/>
          <a:ln w="38100">
            <a:solidFill>
              <a:srgbClr val="29B7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401AB16-BC26-498D-BC8D-D5E6C9D2B1B0}"/>
              </a:ext>
            </a:extLst>
          </p:cNvPr>
          <p:cNvSpPr/>
          <p:nvPr/>
        </p:nvSpPr>
        <p:spPr>
          <a:xfrm>
            <a:off x="5871324" y="1222846"/>
            <a:ext cx="848920" cy="752762"/>
          </a:xfrm>
          <a:prstGeom prst="rect">
            <a:avLst/>
          </a:prstGeom>
          <a:solidFill>
            <a:srgbClr val="29B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R60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DF6BC0C3-8762-4E56-9824-8B0EBB517570}"/>
              </a:ext>
            </a:extLst>
          </p:cNvPr>
          <p:cNvSpPr/>
          <p:nvPr/>
        </p:nvSpPr>
        <p:spPr>
          <a:xfrm>
            <a:off x="6778977" y="1777734"/>
            <a:ext cx="405851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_tradnl" sz="2000" dirty="0">
                <a:solidFill>
                  <a:schemeClr val="bg1"/>
                </a:solidFill>
              </a:rPr>
              <a:t>Permanente para presentación y seguimiento de informes para:</a:t>
            </a:r>
            <a:endParaRPr lang="es-SV" sz="2000" b="1" dirty="0">
              <a:solidFill>
                <a:schemeClr val="bg1"/>
              </a:solidFill>
            </a:endParaRPr>
          </a:p>
        </p:txBody>
      </p:sp>
      <p:sp>
        <p:nvSpPr>
          <p:cNvPr id="18" name="TextBox 22">
            <a:extLst>
              <a:ext uri="{FF2B5EF4-FFF2-40B4-BE49-F238E27FC236}">
                <a16:creationId xmlns:a16="http://schemas.microsoft.com/office/drawing/2014/main" id="{FA50DEAE-B357-461C-9234-C9202B91D358}"/>
              </a:ext>
            </a:extLst>
          </p:cNvPr>
          <p:cNvSpPr txBox="1"/>
          <p:nvPr/>
        </p:nvSpPr>
        <p:spPr>
          <a:xfrm>
            <a:off x="6811607" y="1326707"/>
            <a:ext cx="3901714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sz="2000" b="1" dirty="0">
                <a:solidFill>
                  <a:schemeClr val="bg1"/>
                </a:solidFill>
              </a:rPr>
              <a:t>ESTABLECER UN MECANISMO</a:t>
            </a:r>
            <a:endParaRPr lang="es-SV" sz="2000" dirty="0">
              <a:solidFill>
                <a:schemeClr val="bg1"/>
              </a:solidFill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B7A24F75-1FAC-4A16-9FB8-43EDC875F480}"/>
              </a:ext>
            </a:extLst>
          </p:cNvPr>
          <p:cNvSpPr/>
          <p:nvPr/>
        </p:nvSpPr>
        <p:spPr>
          <a:xfrm>
            <a:off x="6295784" y="2502791"/>
            <a:ext cx="5554903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buFont typeface="Wingdings" panose="05000000000000000000" pitchFamily="2" charset="2"/>
              <a:buChar char="§"/>
            </a:pPr>
            <a:r>
              <a:rPr lang="es-ES_tradnl" sz="2000" dirty="0">
                <a:solidFill>
                  <a:schemeClr val="bg1"/>
                </a:solidFill>
              </a:rPr>
              <a:t>Coordinar y elaborar informes dirigidos a los mecanismos internacionales y regionales de derechos humanos y de colaborar con estos.</a:t>
            </a:r>
            <a:endParaRPr lang="es-SV" sz="2000" dirty="0">
              <a:solidFill>
                <a:schemeClr val="bg1"/>
              </a:solidFill>
            </a:endParaRPr>
          </a:p>
          <a:p>
            <a:pPr marL="342900" lvl="0" indent="-342900" algn="just">
              <a:buFont typeface="Wingdings" panose="05000000000000000000" pitchFamily="2" charset="2"/>
              <a:buChar char="§"/>
            </a:pPr>
            <a:r>
              <a:rPr lang="es-ES_tradnl" sz="2000" dirty="0">
                <a:solidFill>
                  <a:schemeClr val="bg1"/>
                </a:solidFill>
              </a:rPr>
              <a:t>Coordinar y vigilar el seguimiento a las obligaciones emanadas de tratados (recomendaciones y decisiones) y trasladarlos a la práctica.</a:t>
            </a:r>
            <a:endParaRPr lang="es-SV" sz="2000" dirty="0">
              <a:solidFill>
                <a:schemeClr val="bg1"/>
              </a:solidFill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s-ES_tradnl" sz="2000" dirty="0">
                <a:solidFill>
                  <a:schemeClr val="bg1"/>
                </a:solidFill>
              </a:rPr>
              <a:t>Este mecanismo debe contar con el apoyo adecuado y permanente de personal especialmente dedicado a ella y con la capacidad de consultar sistemáticamente con la institución nacional de derechos humanos y la sociedad.</a:t>
            </a:r>
            <a:endParaRPr lang="es-SV" sz="2000" dirty="0">
              <a:solidFill>
                <a:schemeClr val="bg1"/>
              </a:solidFill>
            </a:endParaRPr>
          </a:p>
        </p:txBody>
      </p:sp>
      <p:pic>
        <p:nvPicPr>
          <p:cNvPr id="20" name="Imagen 19">
            <a:extLst>
              <a:ext uri="{FF2B5EF4-FFF2-40B4-BE49-F238E27FC236}">
                <a16:creationId xmlns:a16="http://schemas.microsoft.com/office/drawing/2014/main" id="{821FAAE6-01FD-40A3-BDC4-71604D2F6C0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650" y="-42336"/>
            <a:ext cx="1740349" cy="8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024590"/>
      </p:ext>
    </p:extLst>
  </p:cSld>
  <p:clrMapOvr>
    <a:masterClrMapping/>
  </p:clrMapOvr>
  <p:transition spd="slow"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5894" y="3120443"/>
            <a:ext cx="5759287" cy="3925816"/>
          </a:xfrm>
          <a:prstGeom prst="rect">
            <a:avLst/>
          </a:prstGeom>
        </p:spPr>
      </p:pic>
      <p:pic>
        <p:nvPicPr>
          <p:cNvPr id="10" name="Marcador de posición de 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43" b="25043"/>
          <a:stretch>
            <a:fillRect/>
          </a:stretch>
        </p:blipFill>
        <p:spPr>
          <a:xfrm>
            <a:off x="0" y="0"/>
            <a:ext cx="12192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986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650" y="-42336"/>
            <a:ext cx="1740349" cy="800219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215198" y="191852"/>
            <a:ext cx="91842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sz="3600" b="1" dirty="0">
                <a:solidFill>
                  <a:schemeClr val="bg1"/>
                </a:solidFill>
              </a:rPr>
              <a:t>Principales recomendaciones</a:t>
            </a:r>
            <a:endParaRPr lang="es-SV" sz="3600" dirty="0">
              <a:solidFill>
                <a:schemeClr val="bg1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215198" y="837809"/>
            <a:ext cx="10300402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SV" sz="2300" dirty="0">
                <a:solidFill>
                  <a:schemeClr val="bg1"/>
                </a:solidFill>
              </a:rPr>
              <a:t>Desea señalar la atención del Estado parte las recomendaciones relativas a las siguientes esferas, respecto de las cuales deben adoptarse medidas urgentes: </a:t>
            </a:r>
          </a:p>
        </p:txBody>
      </p:sp>
      <p:sp>
        <p:nvSpPr>
          <p:cNvPr id="17" name="Rectángulo 16"/>
          <p:cNvSpPr/>
          <p:nvPr/>
        </p:nvSpPr>
        <p:spPr>
          <a:xfrm>
            <a:off x="1229525" y="2403157"/>
            <a:ext cx="475712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SV" sz="2400" dirty="0">
                <a:solidFill>
                  <a:schemeClr val="bg1"/>
                </a:solidFill>
              </a:rPr>
              <a:t>El derecho a la vida, la </a:t>
            </a:r>
          </a:p>
          <a:p>
            <a:r>
              <a:rPr lang="es-SV" sz="2400" dirty="0">
                <a:solidFill>
                  <a:schemeClr val="bg1"/>
                </a:solidFill>
              </a:rPr>
              <a:t>supervivencia y el desarrollo </a:t>
            </a:r>
          </a:p>
          <a:p>
            <a:r>
              <a:rPr lang="es-SV" sz="2400" dirty="0">
                <a:solidFill>
                  <a:schemeClr val="bg1"/>
                </a:solidFill>
              </a:rPr>
              <a:t>(párr. 16).</a:t>
            </a:r>
          </a:p>
        </p:txBody>
      </p:sp>
      <p:sp>
        <p:nvSpPr>
          <p:cNvPr id="20" name="Rectángulo 19"/>
          <p:cNvSpPr/>
          <p:nvPr/>
        </p:nvSpPr>
        <p:spPr>
          <a:xfrm>
            <a:off x="1229525" y="3824265"/>
            <a:ext cx="456392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SV" sz="2400" dirty="0">
                <a:solidFill>
                  <a:schemeClr val="bg1"/>
                </a:solidFill>
              </a:rPr>
              <a:t>Los niños afectados por las maras (párr. 23).</a:t>
            </a:r>
          </a:p>
        </p:txBody>
      </p:sp>
      <p:sp>
        <p:nvSpPr>
          <p:cNvPr id="23" name="Rectángulo 22"/>
          <p:cNvSpPr/>
          <p:nvPr/>
        </p:nvSpPr>
        <p:spPr>
          <a:xfrm>
            <a:off x="1229524" y="4875783"/>
            <a:ext cx="456392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SV" sz="2400" dirty="0">
                <a:solidFill>
                  <a:schemeClr val="bg1"/>
                </a:solidFill>
              </a:rPr>
              <a:t>La violencia de género, la explotación y los abusos sexuales (párr. 28).</a:t>
            </a:r>
          </a:p>
        </p:txBody>
      </p:sp>
      <p:sp>
        <p:nvSpPr>
          <p:cNvPr id="26" name="Rectángulo 25"/>
          <p:cNvSpPr/>
          <p:nvPr/>
        </p:nvSpPr>
        <p:spPr>
          <a:xfrm>
            <a:off x="6788778" y="2848735"/>
            <a:ext cx="50481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SV" sz="2400" dirty="0">
                <a:solidFill>
                  <a:schemeClr val="bg1"/>
                </a:solidFill>
              </a:rPr>
              <a:t>La salud de los adolescentes (párr. 36).</a:t>
            </a:r>
          </a:p>
        </p:txBody>
      </p:sp>
      <p:sp>
        <p:nvSpPr>
          <p:cNvPr id="29" name="Rectángulo 28"/>
          <p:cNvSpPr/>
          <p:nvPr/>
        </p:nvSpPr>
        <p:spPr>
          <a:xfrm>
            <a:off x="6788777" y="3571961"/>
            <a:ext cx="33039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SV" sz="2400" dirty="0">
                <a:solidFill>
                  <a:schemeClr val="bg1"/>
                </a:solidFill>
              </a:rPr>
              <a:t>El nivel de vida (párr. 41).</a:t>
            </a:r>
          </a:p>
        </p:txBody>
      </p:sp>
      <p:sp>
        <p:nvSpPr>
          <p:cNvPr id="32" name="Rectángulo 31"/>
          <p:cNvSpPr/>
          <p:nvPr/>
        </p:nvSpPr>
        <p:spPr>
          <a:xfrm>
            <a:off x="6788778" y="4268727"/>
            <a:ext cx="330393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SV" sz="2400" dirty="0">
                <a:solidFill>
                  <a:schemeClr val="bg1"/>
                </a:solidFill>
              </a:rPr>
              <a:t>y la educación (párr. 43). </a:t>
            </a:r>
          </a:p>
        </p:txBody>
      </p:sp>
      <p:sp>
        <p:nvSpPr>
          <p:cNvPr id="34" name="Rectangle 4">
            <a:extLst>
              <a:ext uri="{FF2B5EF4-FFF2-40B4-BE49-F238E27FC236}">
                <a16:creationId xmlns:a16="http://schemas.microsoft.com/office/drawing/2014/main" id="{5FF6EDC5-AA22-4BC7-AAD0-0C1F0A506357}"/>
              </a:ext>
            </a:extLst>
          </p:cNvPr>
          <p:cNvSpPr/>
          <p:nvPr/>
        </p:nvSpPr>
        <p:spPr>
          <a:xfrm>
            <a:off x="618612" y="2142597"/>
            <a:ext cx="5477387" cy="4154036"/>
          </a:xfrm>
          <a:prstGeom prst="rect">
            <a:avLst/>
          </a:prstGeom>
          <a:noFill/>
          <a:ln w="38100">
            <a:solidFill>
              <a:srgbClr val="29B7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5" name="Rectangle 15">
            <a:extLst>
              <a:ext uri="{FF2B5EF4-FFF2-40B4-BE49-F238E27FC236}">
                <a16:creationId xmlns:a16="http://schemas.microsoft.com/office/drawing/2014/main" id="{BAF0AD34-3ED2-4181-B235-641E231080AE}"/>
              </a:ext>
            </a:extLst>
          </p:cNvPr>
          <p:cNvSpPr/>
          <p:nvPr/>
        </p:nvSpPr>
        <p:spPr>
          <a:xfrm>
            <a:off x="215198" y="2250560"/>
            <a:ext cx="904978" cy="752762"/>
          </a:xfrm>
          <a:prstGeom prst="rect">
            <a:avLst/>
          </a:prstGeom>
          <a:solidFill>
            <a:srgbClr val="29B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36" name="Rectangle 4">
            <a:extLst>
              <a:ext uri="{FF2B5EF4-FFF2-40B4-BE49-F238E27FC236}">
                <a16:creationId xmlns:a16="http://schemas.microsoft.com/office/drawing/2014/main" id="{D698C0C5-E0BB-4DFE-A684-91F7B5CA146A}"/>
              </a:ext>
            </a:extLst>
          </p:cNvPr>
          <p:cNvSpPr/>
          <p:nvPr/>
        </p:nvSpPr>
        <p:spPr>
          <a:xfrm>
            <a:off x="6469830" y="2125509"/>
            <a:ext cx="5477387" cy="4154036"/>
          </a:xfrm>
          <a:prstGeom prst="rect">
            <a:avLst/>
          </a:prstGeom>
          <a:noFill/>
          <a:ln w="38100">
            <a:solidFill>
              <a:srgbClr val="29B7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37" name="Rectangle 15">
            <a:extLst>
              <a:ext uri="{FF2B5EF4-FFF2-40B4-BE49-F238E27FC236}">
                <a16:creationId xmlns:a16="http://schemas.microsoft.com/office/drawing/2014/main" id="{3046B65F-C8F3-4D79-B910-89D78DEFFA1B}"/>
              </a:ext>
            </a:extLst>
          </p:cNvPr>
          <p:cNvSpPr/>
          <p:nvPr/>
        </p:nvSpPr>
        <p:spPr>
          <a:xfrm>
            <a:off x="6254422" y="5393689"/>
            <a:ext cx="904978" cy="752762"/>
          </a:xfrm>
          <a:prstGeom prst="rect">
            <a:avLst/>
          </a:prstGeom>
          <a:solidFill>
            <a:srgbClr val="29B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4080504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Hexágono 13">
            <a:extLst>
              <a:ext uri="{FF2B5EF4-FFF2-40B4-BE49-F238E27FC236}">
                <a16:creationId xmlns:a16="http://schemas.microsoft.com/office/drawing/2014/main" id="{2194378A-E89C-473A-A38D-38A8F5E16F51}"/>
              </a:ext>
            </a:extLst>
          </p:cNvPr>
          <p:cNvSpPr/>
          <p:nvPr/>
        </p:nvSpPr>
        <p:spPr>
          <a:xfrm>
            <a:off x="1858945" y="1055183"/>
            <a:ext cx="7884731" cy="4947881"/>
          </a:xfrm>
          <a:prstGeom prst="hexagon">
            <a:avLst/>
          </a:pr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15" name="Triángulo isósceles 14">
            <a:extLst>
              <a:ext uri="{FF2B5EF4-FFF2-40B4-BE49-F238E27FC236}">
                <a16:creationId xmlns:a16="http://schemas.microsoft.com/office/drawing/2014/main" id="{E183DFD8-EB32-4A1A-ACB8-99562DF29108}"/>
              </a:ext>
            </a:extLst>
          </p:cNvPr>
          <p:cNvSpPr/>
          <p:nvPr/>
        </p:nvSpPr>
        <p:spPr>
          <a:xfrm>
            <a:off x="1827814" y="4831240"/>
            <a:ext cx="1410960" cy="1171823"/>
          </a:xfrm>
          <a:prstGeom prst="triangle">
            <a:avLst/>
          </a:prstGeom>
          <a:solidFill>
            <a:srgbClr val="1C8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16" name="Triángulo isósceles 15">
            <a:extLst>
              <a:ext uri="{FF2B5EF4-FFF2-40B4-BE49-F238E27FC236}">
                <a16:creationId xmlns:a16="http://schemas.microsoft.com/office/drawing/2014/main" id="{17F3AB09-C650-4DFA-95A4-09112F639D49}"/>
              </a:ext>
            </a:extLst>
          </p:cNvPr>
          <p:cNvSpPr/>
          <p:nvPr/>
        </p:nvSpPr>
        <p:spPr>
          <a:xfrm rot="21238078">
            <a:off x="8302833" y="4783816"/>
            <a:ext cx="1410960" cy="1171823"/>
          </a:xfrm>
          <a:prstGeom prst="triangle">
            <a:avLst/>
          </a:prstGeom>
          <a:solidFill>
            <a:srgbClr val="D7B7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17" name="Triángulo isósceles 16">
            <a:extLst>
              <a:ext uri="{FF2B5EF4-FFF2-40B4-BE49-F238E27FC236}">
                <a16:creationId xmlns:a16="http://schemas.microsoft.com/office/drawing/2014/main" id="{92D54B66-7B5C-4251-9BEF-E2FA8A88AA1D}"/>
              </a:ext>
            </a:extLst>
          </p:cNvPr>
          <p:cNvSpPr/>
          <p:nvPr/>
        </p:nvSpPr>
        <p:spPr>
          <a:xfrm rot="17790431">
            <a:off x="988631" y="2050394"/>
            <a:ext cx="1410960" cy="1171823"/>
          </a:xfrm>
          <a:prstGeom prst="triangle">
            <a:avLst/>
          </a:prstGeom>
          <a:solidFill>
            <a:srgbClr val="ED54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41329E5C-1092-4BB5-8C77-492C80DDFD7F}"/>
              </a:ext>
            </a:extLst>
          </p:cNvPr>
          <p:cNvGrpSpPr/>
          <p:nvPr/>
        </p:nvGrpSpPr>
        <p:grpSpPr>
          <a:xfrm>
            <a:off x="2448324" y="5018234"/>
            <a:ext cx="5044103" cy="656052"/>
            <a:chOff x="2448324" y="5018234"/>
            <a:chExt cx="5044103" cy="656052"/>
          </a:xfrm>
        </p:grpSpPr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57660B45-4375-4BDC-9381-DC92AE7172DF}"/>
                </a:ext>
              </a:extLst>
            </p:cNvPr>
            <p:cNvSpPr/>
            <p:nvPr/>
          </p:nvSpPr>
          <p:spPr>
            <a:xfrm>
              <a:off x="2842282" y="5023966"/>
              <a:ext cx="4237923" cy="6474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2000" dirty="0">
                  <a:solidFill>
                    <a:srgbClr val="0B2757"/>
                  </a:solidFill>
                </a:rPr>
                <a:t>1. Medidas generales de aplicación </a:t>
              </a:r>
            </a:p>
            <a:p>
              <a:pPr algn="ctr"/>
              <a:r>
                <a:rPr lang="es-ES" sz="2000" dirty="0">
                  <a:solidFill>
                    <a:srgbClr val="0B2757"/>
                  </a:solidFill>
                </a:rPr>
                <a:t>y principios Generales</a:t>
              </a:r>
              <a:endParaRPr lang="es-SV" sz="2000" dirty="0">
                <a:solidFill>
                  <a:srgbClr val="0B2757"/>
                </a:solidFill>
              </a:endParaRPr>
            </a:p>
          </p:txBody>
        </p:sp>
        <p:sp>
          <p:nvSpPr>
            <p:cNvPr id="20" name="Triángulo isósceles 19">
              <a:extLst>
                <a:ext uri="{FF2B5EF4-FFF2-40B4-BE49-F238E27FC236}">
                  <a16:creationId xmlns:a16="http://schemas.microsoft.com/office/drawing/2014/main" id="{48823E56-3F84-49DB-8A84-0043CC6EDC2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448324" y="5021099"/>
              <a:ext cx="762182" cy="653187"/>
            </a:xfrm>
            <a:prstGeom prst="triangle">
              <a:avLst/>
            </a:prstGeom>
            <a:solidFill>
              <a:srgbClr val="ED54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/>
            </a:p>
          </p:txBody>
        </p:sp>
        <p:sp>
          <p:nvSpPr>
            <p:cNvPr id="21" name="Triángulo isósceles 20">
              <a:extLst>
                <a:ext uri="{FF2B5EF4-FFF2-40B4-BE49-F238E27FC236}">
                  <a16:creationId xmlns:a16="http://schemas.microsoft.com/office/drawing/2014/main" id="{5F81F97F-8362-48C9-BA03-7B1113C4402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6730245" y="5018234"/>
              <a:ext cx="762182" cy="653187"/>
            </a:xfrm>
            <a:prstGeom prst="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/>
            </a:p>
          </p:txBody>
        </p:sp>
      </p:grpSp>
      <p:pic>
        <p:nvPicPr>
          <p:cNvPr id="12" name="Imagen 11">
            <a:extLst>
              <a:ext uri="{FF2B5EF4-FFF2-40B4-BE49-F238E27FC236}">
                <a16:creationId xmlns:a16="http://schemas.microsoft.com/office/drawing/2014/main" id="{466171B2-C441-4DF1-9025-26BAE9AB8BA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650" y="-42336"/>
            <a:ext cx="1740349" cy="8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204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">
            <a:extLst>
              <a:ext uri="{FF2B5EF4-FFF2-40B4-BE49-F238E27FC236}">
                <a16:creationId xmlns:a16="http://schemas.microsoft.com/office/drawing/2014/main" id="{C3F987F0-309E-4303-B667-896FFCAC04DE}"/>
              </a:ext>
            </a:extLst>
          </p:cNvPr>
          <p:cNvSpPr/>
          <p:nvPr/>
        </p:nvSpPr>
        <p:spPr>
          <a:xfrm>
            <a:off x="388056" y="4731334"/>
            <a:ext cx="4775615" cy="176510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2" name="Rectangle 15">
            <a:extLst>
              <a:ext uri="{FF2B5EF4-FFF2-40B4-BE49-F238E27FC236}">
                <a16:creationId xmlns:a16="http://schemas.microsoft.com/office/drawing/2014/main" id="{11BB03D2-7F83-4E02-8733-804E097C84C0}"/>
              </a:ext>
            </a:extLst>
          </p:cNvPr>
          <p:cNvSpPr/>
          <p:nvPr/>
        </p:nvSpPr>
        <p:spPr>
          <a:xfrm>
            <a:off x="110377" y="5005768"/>
            <a:ext cx="752762" cy="752762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R6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grpSp>
        <p:nvGrpSpPr>
          <p:cNvPr id="43" name="Group 21">
            <a:extLst>
              <a:ext uri="{FF2B5EF4-FFF2-40B4-BE49-F238E27FC236}">
                <a16:creationId xmlns:a16="http://schemas.microsoft.com/office/drawing/2014/main" id="{F7809F12-AC68-448D-A928-C345099C5D65}"/>
              </a:ext>
            </a:extLst>
          </p:cNvPr>
          <p:cNvGrpSpPr/>
          <p:nvPr/>
        </p:nvGrpSpPr>
        <p:grpSpPr>
          <a:xfrm>
            <a:off x="869759" y="4862895"/>
            <a:ext cx="4206130" cy="1411543"/>
            <a:chOff x="2904354" y="2236681"/>
            <a:chExt cx="3199817" cy="4721911"/>
          </a:xfrm>
        </p:grpSpPr>
        <p:sp>
          <p:nvSpPr>
            <p:cNvPr id="44" name="TextBox 22">
              <a:extLst>
                <a:ext uri="{FF2B5EF4-FFF2-40B4-BE49-F238E27FC236}">
                  <a16:creationId xmlns:a16="http://schemas.microsoft.com/office/drawing/2014/main" id="{D58CDA78-CDB1-4398-9B0A-40F4F8F2B28F}"/>
                </a:ext>
              </a:extLst>
            </p:cNvPr>
            <p:cNvSpPr txBox="1"/>
            <p:nvPr/>
          </p:nvSpPr>
          <p:spPr>
            <a:xfrm>
              <a:off x="2904354" y="2236681"/>
              <a:ext cx="3199817" cy="133845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s-ES_tradnl" sz="2000" b="1" dirty="0">
                  <a:solidFill>
                    <a:schemeClr val="bg1"/>
                  </a:solidFill>
                </a:rPr>
                <a:t>POLÍTICA Y ESTRATEGIAS INTEGRALES</a:t>
              </a:r>
              <a:endParaRPr lang="es-SV" sz="2000" dirty="0">
                <a:solidFill>
                  <a:schemeClr val="bg1"/>
                </a:solidFill>
              </a:endParaRPr>
            </a:p>
          </p:txBody>
        </p:sp>
        <p:sp>
          <p:nvSpPr>
            <p:cNvPr id="45" name="TextBox 23">
              <a:extLst>
                <a:ext uri="{FF2B5EF4-FFF2-40B4-BE49-F238E27FC236}">
                  <a16:creationId xmlns:a16="http://schemas.microsoft.com/office/drawing/2014/main" id="{C76C52BE-8A2E-41F1-AC43-DFBD9290DB4A}"/>
                </a:ext>
              </a:extLst>
            </p:cNvPr>
            <p:cNvSpPr txBox="1"/>
            <p:nvPr/>
          </p:nvSpPr>
          <p:spPr>
            <a:xfrm>
              <a:off x="2971134" y="3560984"/>
              <a:ext cx="3096344" cy="33976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s-ES_tradnl" sz="2000" dirty="0">
                  <a:solidFill>
                    <a:schemeClr val="bg1"/>
                  </a:solidFill>
                </a:rPr>
                <a:t>Aprobar planes de acción locales en coherencia con la PNPNA con los recursos suficientes.</a:t>
              </a:r>
            </a:p>
          </p:txBody>
        </p:sp>
      </p:grpSp>
      <p:sp>
        <p:nvSpPr>
          <p:cNvPr id="46" name="Rectangle 4">
            <a:extLst>
              <a:ext uri="{FF2B5EF4-FFF2-40B4-BE49-F238E27FC236}">
                <a16:creationId xmlns:a16="http://schemas.microsoft.com/office/drawing/2014/main" id="{D1FB70DE-9215-4AC1-BB44-7B89C988516C}"/>
              </a:ext>
            </a:extLst>
          </p:cNvPr>
          <p:cNvSpPr/>
          <p:nvPr/>
        </p:nvSpPr>
        <p:spPr>
          <a:xfrm>
            <a:off x="416861" y="986441"/>
            <a:ext cx="4746810" cy="3549068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47" name="Rectangle 15">
            <a:extLst>
              <a:ext uri="{FF2B5EF4-FFF2-40B4-BE49-F238E27FC236}">
                <a16:creationId xmlns:a16="http://schemas.microsoft.com/office/drawing/2014/main" id="{9DD1417E-B0F7-4E0D-80EA-2C6A5E08884B}"/>
              </a:ext>
            </a:extLst>
          </p:cNvPr>
          <p:cNvSpPr/>
          <p:nvPr/>
        </p:nvSpPr>
        <p:spPr>
          <a:xfrm>
            <a:off x="116997" y="2139151"/>
            <a:ext cx="752762" cy="752762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R5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48" name="TextBox 23">
            <a:extLst>
              <a:ext uri="{FF2B5EF4-FFF2-40B4-BE49-F238E27FC236}">
                <a16:creationId xmlns:a16="http://schemas.microsoft.com/office/drawing/2014/main" id="{E7F4DC32-4EF4-4C9B-8DA2-8786DEBFFEA6}"/>
              </a:ext>
            </a:extLst>
          </p:cNvPr>
          <p:cNvSpPr txBox="1"/>
          <p:nvPr/>
        </p:nvSpPr>
        <p:spPr>
          <a:xfrm>
            <a:off x="914127" y="1057634"/>
            <a:ext cx="411353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LEGISLACIÓN</a:t>
            </a:r>
            <a:endParaRPr lang="ko-KR" altLang="en-US" sz="2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s-ES_tradnl" sz="2000" dirty="0">
                <a:solidFill>
                  <a:schemeClr val="bg1"/>
                </a:solidFill>
              </a:rPr>
              <a:t>Asignar recursos humanos, técnicos y financieros para mayor aplicación del Sistema Nacional de Protección Integral. </a:t>
            </a:r>
          </a:p>
          <a:p>
            <a:pPr algn="just"/>
            <a:endParaRPr lang="es-ES_tradnl" sz="2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  <a:p>
            <a:pPr algn="just"/>
            <a:r>
              <a:rPr lang="es-ES_tradnl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REVISAR LA NORMATIVA </a:t>
            </a:r>
          </a:p>
          <a:p>
            <a:pPr algn="just"/>
            <a:r>
              <a:rPr lang="es-ES_tradnl" sz="2000" dirty="0">
                <a:solidFill>
                  <a:schemeClr val="bg1"/>
                </a:solidFill>
              </a:rPr>
              <a:t>De procedimientos administrativos y judiciales para garantizar a NNA el acceso a los servicios de protección y a la justicia. </a:t>
            </a:r>
          </a:p>
        </p:txBody>
      </p:sp>
      <p:sp>
        <p:nvSpPr>
          <p:cNvPr id="50" name="Rectángulo 49"/>
          <p:cNvSpPr/>
          <p:nvPr/>
        </p:nvSpPr>
        <p:spPr>
          <a:xfrm>
            <a:off x="388056" y="144285"/>
            <a:ext cx="77954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3600" b="1" dirty="0">
                <a:solidFill>
                  <a:schemeClr val="bg1"/>
                </a:solidFill>
              </a:rPr>
              <a:t>Recomendaciones del Comité al Estado:</a:t>
            </a:r>
            <a:endParaRPr lang="es-SV" sz="3600" dirty="0">
              <a:solidFill>
                <a:schemeClr val="bg1"/>
              </a:solidFill>
            </a:endParaRPr>
          </a:p>
        </p:txBody>
      </p:sp>
      <p:sp>
        <p:nvSpPr>
          <p:cNvPr id="51" name="Rectangle 4">
            <a:extLst>
              <a:ext uri="{FF2B5EF4-FFF2-40B4-BE49-F238E27FC236}">
                <a16:creationId xmlns:a16="http://schemas.microsoft.com/office/drawing/2014/main" id="{E10C8CED-8634-4C88-86B2-2E9723919663}"/>
              </a:ext>
            </a:extLst>
          </p:cNvPr>
          <p:cNvSpPr/>
          <p:nvPr/>
        </p:nvSpPr>
        <p:spPr>
          <a:xfrm>
            <a:off x="5763398" y="1178465"/>
            <a:ext cx="5895202" cy="1700095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52" name="Rectangle 15">
            <a:extLst>
              <a:ext uri="{FF2B5EF4-FFF2-40B4-BE49-F238E27FC236}">
                <a16:creationId xmlns:a16="http://schemas.microsoft.com/office/drawing/2014/main" id="{62F87F90-D024-463F-8F2A-D587AF37F213}"/>
              </a:ext>
            </a:extLst>
          </p:cNvPr>
          <p:cNvSpPr/>
          <p:nvPr/>
        </p:nvSpPr>
        <p:spPr>
          <a:xfrm>
            <a:off x="5463535" y="1277103"/>
            <a:ext cx="752762" cy="752762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R7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53" name="Rectángulo 52">
            <a:extLst>
              <a:ext uri="{FF2B5EF4-FFF2-40B4-BE49-F238E27FC236}">
                <a16:creationId xmlns:a16="http://schemas.microsoft.com/office/drawing/2014/main" id="{353562D8-BF3C-4411-80E2-2D617F29BE30}"/>
              </a:ext>
            </a:extLst>
          </p:cNvPr>
          <p:cNvSpPr/>
          <p:nvPr/>
        </p:nvSpPr>
        <p:spPr>
          <a:xfrm>
            <a:off x="6226819" y="1539750"/>
            <a:ext cx="521662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_tradnl" sz="2400" dirty="0">
                <a:solidFill>
                  <a:schemeClr val="bg1"/>
                </a:solidFill>
              </a:rPr>
              <a:t>Que defina el mandato y la función del CONNA e ISNA para una eficaz colaboración y cooperación.</a:t>
            </a:r>
            <a:endParaRPr lang="es-SV" sz="2400" dirty="0">
              <a:solidFill>
                <a:schemeClr val="bg1"/>
              </a:solidFill>
            </a:endParaRPr>
          </a:p>
        </p:txBody>
      </p:sp>
      <p:sp>
        <p:nvSpPr>
          <p:cNvPr id="54" name="TextBox 22">
            <a:extLst>
              <a:ext uri="{FF2B5EF4-FFF2-40B4-BE49-F238E27FC236}">
                <a16:creationId xmlns:a16="http://schemas.microsoft.com/office/drawing/2014/main" id="{E9A77710-5618-4171-88CC-E3DEF87D559E}"/>
              </a:ext>
            </a:extLst>
          </p:cNvPr>
          <p:cNvSpPr txBox="1"/>
          <p:nvPr/>
        </p:nvSpPr>
        <p:spPr>
          <a:xfrm>
            <a:off x="6226819" y="1169229"/>
            <a:ext cx="260090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sz="2000" b="1" dirty="0">
                <a:solidFill>
                  <a:schemeClr val="bg1"/>
                </a:solidFill>
              </a:rPr>
              <a:t>COORDINACIÓN </a:t>
            </a:r>
            <a:endParaRPr lang="es-SV" sz="2000" dirty="0">
              <a:solidFill>
                <a:schemeClr val="bg1"/>
              </a:solidFill>
            </a:endParaRPr>
          </a:p>
        </p:txBody>
      </p:sp>
      <p:sp>
        <p:nvSpPr>
          <p:cNvPr id="59" name="Rectangle 4">
            <a:extLst>
              <a:ext uri="{FF2B5EF4-FFF2-40B4-BE49-F238E27FC236}">
                <a16:creationId xmlns:a16="http://schemas.microsoft.com/office/drawing/2014/main" id="{C3189F18-01A6-4CC9-9A6B-D73E4992705F}"/>
              </a:ext>
            </a:extLst>
          </p:cNvPr>
          <p:cNvSpPr/>
          <p:nvPr/>
        </p:nvSpPr>
        <p:spPr>
          <a:xfrm>
            <a:off x="5822053" y="3087374"/>
            <a:ext cx="5836547" cy="335447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60" name="Rectangle 15">
            <a:extLst>
              <a:ext uri="{FF2B5EF4-FFF2-40B4-BE49-F238E27FC236}">
                <a16:creationId xmlns:a16="http://schemas.microsoft.com/office/drawing/2014/main" id="{957398D9-18CC-4DE1-A601-EA8C3825621B}"/>
              </a:ext>
            </a:extLst>
          </p:cNvPr>
          <p:cNvSpPr/>
          <p:nvPr/>
        </p:nvSpPr>
        <p:spPr>
          <a:xfrm>
            <a:off x="5510566" y="3229279"/>
            <a:ext cx="930253" cy="752762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R8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62" name="Rectángulo 61"/>
          <p:cNvSpPr/>
          <p:nvPr/>
        </p:nvSpPr>
        <p:spPr>
          <a:xfrm>
            <a:off x="5870285" y="3935788"/>
            <a:ext cx="5788316" cy="25699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s-ES_tradnl" sz="2300" dirty="0">
                <a:solidFill>
                  <a:schemeClr val="bg1"/>
                </a:solidFill>
              </a:rPr>
              <a:t>Establecer un proceso de elaboración de presupuestos con perspectiva de derechos, aumentado las asignaciones en salud y educación.</a:t>
            </a:r>
            <a:endParaRPr lang="es-SV" sz="2300" dirty="0">
              <a:solidFill>
                <a:schemeClr val="bg1"/>
              </a:solidFill>
            </a:endParaRPr>
          </a:p>
          <a:p>
            <a:pPr marL="342900" indent="-342900" algn="just">
              <a:buFont typeface="Wingdings" panose="05000000000000000000" pitchFamily="2" charset="2"/>
              <a:buChar char="§"/>
            </a:pPr>
            <a:r>
              <a:rPr lang="es-ES_tradnl" sz="2300" dirty="0">
                <a:solidFill>
                  <a:schemeClr val="bg1"/>
                </a:solidFill>
              </a:rPr>
              <a:t>Capacitar periódicamente a profesionales que trabajan con NNA (policía, fiscales, jueces y funcionarios de fronteras).</a:t>
            </a:r>
            <a:endParaRPr lang="es-SV" sz="2300" dirty="0">
              <a:solidFill>
                <a:schemeClr val="bg1"/>
              </a:solidFill>
            </a:endParaRPr>
          </a:p>
        </p:txBody>
      </p:sp>
      <p:sp>
        <p:nvSpPr>
          <p:cNvPr id="63" name="Rectángulo 62"/>
          <p:cNvSpPr/>
          <p:nvPr/>
        </p:nvSpPr>
        <p:spPr>
          <a:xfrm>
            <a:off x="6475363" y="3215737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s-SV" altLang="ko-KR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ASIGNACIÓN DE RECURSOS</a:t>
            </a:r>
            <a:endParaRPr lang="ko-KR" altLang="en-US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944BC0FC-0BB2-486F-A0C0-CA75CAD003F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650" y="-42336"/>
            <a:ext cx="1740349" cy="8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987829"/>
      </p:ext>
    </p:extLst>
  </p:cSld>
  <p:clrMapOvr>
    <a:masterClrMapping/>
  </p:clrMapOvr>
  <p:transition spd="slow">
    <p:wipe dir="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ángulo 49"/>
          <p:cNvSpPr/>
          <p:nvPr/>
        </p:nvSpPr>
        <p:spPr>
          <a:xfrm>
            <a:off x="388056" y="144285"/>
            <a:ext cx="77954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3600" b="1" dirty="0">
                <a:solidFill>
                  <a:schemeClr val="bg1"/>
                </a:solidFill>
              </a:rPr>
              <a:t>Recomendaciones del Comité al Estado:</a:t>
            </a:r>
            <a:endParaRPr lang="es-SV" sz="3600" dirty="0">
              <a:solidFill>
                <a:schemeClr val="bg1"/>
              </a:solidFill>
            </a:endParaRPr>
          </a:p>
        </p:txBody>
      </p:sp>
      <p:sp>
        <p:nvSpPr>
          <p:cNvPr id="20" name="Rectangle 4">
            <a:extLst>
              <a:ext uri="{FF2B5EF4-FFF2-40B4-BE49-F238E27FC236}">
                <a16:creationId xmlns:a16="http://schemas.microsoft.com/office/drawing/2014/main" id="{08431772-48AF-4C31-A29B-034387B4D6C5}"/>
              </a:ext>
            </a:extLst>
          </p:cNvPr>
          <p:cNvSpPr/>
          <p:nvPr/>
        </p:nvSpPr>
        <p:spPr>
          <a:xfrm>
            <a:off x="422040" y="1126024"/>
            <a:ext cx="4507088" cy="299076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1" name="Rectangle 15">
            <a:extLst>
              <a:ext uri="{FF2B5EF4-FFF2-40B4-BE49-F238E27FC236}">
                <a16:creationId xmlns:a16="http://schemas.microsoft.com/office/drawing/2014/main" id="{80C71AC0-8815-461F-8277-1CAEAC618058}"/>
              </a:ext>
            </a:extLst>
          </p:cNvPr>
          <p:cNvSpPr/>
          <p:nvPr/>
        </p:nvSpPr>
        <p:spPr>
          <a:xfrm>
            <a:off x="122177" y="1224663"/>
            <a:ext cx="904978" cy="752762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R12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0CF1C3B-1329-4F73-A954-7DD8E7C1B01D}"/>
              </a:ext>
            </a:extLst>
          </p:cNvPr>
          <p:cNvGrpSpPr/>
          <p:nvPr/>
        </p:nvGrpSpPr>
        <p:grpSpPr>
          <a:xfrm>
            <a:off x="570141" y="1198345"/>
            <a:ext cx="4167669" cy="2918443"/>
            <a:chOff x="2813333" y="2213869"/>
            <a:chExt cx="1439039" cy="9762811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E90723F-012F-432F-B381-C1CB17F4EAAC}"/>
                </a:ext>
              </a:extLst>
            </p:cNvPr>
            <p:cNvSpPr txBox="1"/>
            <p:nvPr/>
          </p:nvSpPr>
          <p:spPr>
            <a:xfrm>
              <a:off x="2998718" y="2213869"/>
              <a:ext cx="1253654" cy="339760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2000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FORTALECER LA PARTICIPACIÓN DE LA SOCIEDAD CIVIL</a:t>
              </a:r>
              <a:endParaRPr lang="ko-KR" altLang="en-US" sz="2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1457C44-E599-40B5-8489-D402A33558DD}"/>
                </a:ext>
              </a:extLst>
            </p:cNvPr>
            <p:cNvSpPr txBox="1"/>
            <p:nvPr/>
          </p:nvSpPr>
          <p:spPr>
            <a:xfrm>
              <a:off x="2813333" y="5490340"/>
              <a:ext cx="1439039" cy="64863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s-ES_tradnl" sz="2400" dirty="0">
                  <a:solidFill>
                    <a:schemeClr val="bg1"/>
                  </a:solidFill>
                </a:rPr>
                <a:t>En la planificación, aplicación, seguimiento y evaluación de las políticas, planes y programas relacionados con los derechos de la niñez y adolescencia.</a:t>
              </a:r>
            </a:p>
          </p:txBody>
        </p:sp>
      </p:grpSp>
      <p:sp>
        <p:nvSpPr>
          <p:cNvPr id="25" name="Rectangle 4">
            <a:extLst>
              <a:ext uri="{FF2B5EF4-FFF2-40B4-BE49-F238E27FC236}">
                <a16:creationId xmlns:a16="http://schemas.microsoft.com/office/drawing/2014/main" id="{8F412C87-A99B-4573-BDA5-F54EA686D718}"/>
              </a:ext>
            </a:extLst>
          </p:cNvPr>
          <p:cNvSpPr/>
          <p:nvPr/>
        </p:nvSpPr>
        <p:spPr>
          <a:xfrm>
            <a:off x="5719130" y="1061297"/>
            <a:ext cx="6108109" cy="5394769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400">
              <a:solidFill>
                <a:schemeClr val="bg1"/>
              </a:solidFill>
            </a:endParaRPr>
          </a:p>
        </p:txBody>
      </p:sp>
      <p:sp>
        <p:nvSpPr>
          <p:cNvPr id="26" name="Rectangle 15">
            <a:extLst>
              <a:ext uri="{FF2B5EF4-FFF2-40B4-BE49-F238E27FC236}">
                <a16:creationId xmlns:a16="http://schemas.microsoft.com/office/drawing/2014/main" id="{B81601B5-214E-485D-988D-68801D76EDE2}"/>
              </a:ext>
            </a:extLst>
          </p:cNvPr>
          <p:cNvSpPr/>
          <p:nvPr/>
        </p:nvSpPr>
        <p:spPr>
          <a:xfrm>
            <a:off x="5274712" y="1649612"/>
            <a:ext cx="1017550" cy="983625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R13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27" name="Rectangle 4">
            <a:extLst>
              <a:ext uri="{FF2B5EF4-FFF2-40B4-BE49-F238E27FC236}">
                <a16:creationId xmlns:a16="http://schemas.microsoft.com/office/drawing/2014/main" id="{B315A42E-A95B-4969-8575-B9F59E2E3BE6}"/>
              </a:ext>
            </a:extLst>
          </p:cNvPr>
          <p:cNvSpPr/>
          <p:nvPr/>
        </p:nvSpPr>
        <p:spPr>
          <a:xfrm>
            <a:off x="422040" y="4452196"/>
            <a:ext cx="4541072" cy="2113621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8" name="Rectangle 15">
            <a:extLst>
              <a:ext uri="{FF2B5EF4-FFF2-40B4-BE49-F238E27FC236}">
                <a16:creationId xmlns:a16="http://schemas.microsoft.com/office/drawing/2014/main" id="{B30CD0D3-C87B-44FC-82D0-35A47C1FFD0B}"/>
              </a:ext>
            </a:extLst>
          </p:cNvPr>
          <p:cNvSpPr/>
          <p:nvPr/>
        </p:nvSpPr>
        <p:spPr>
          <a:xfrm>
            <a:off x="122176" y="4550834"/>
            <a:ext cx="846617" cy="752762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R14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29" name="Rectángulo 28">
            <a:extLst>
              <a:ext uri="{FF2B5EF4-FFF2-40B4-BE49-F238E27FC236}">
                <a16:creationId xmlns:a16="http://schemas.microsoft.com/office/drawing/2014/main" id="{FA033CB9-8505-4D8B-A2DE-62B023D666A5}"/>
              </a:ext>
            </a:extLst>
          </p:cNvPr>
          <p:cNvSpPr/>
          <p:nvPr/>
        </p:nvSpPr>
        <p:spPr>
          <a:xfrm>
            <a:off x="934725" y="4852306"/>
            <a:ext cx="396348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SV" sz="2400" dirty="0">
                <a:solidFill>
                  <a:schemeClr val="bg1"/>
                </a:solidFill>
              </a:rPr>
              <a:t>Se debe garantizar su aplicación en todas las dimensiones (judicial, política pública, entre otras).</a:t>
            </a:r>
          </a:p>
        </p:txBody>
      </p:sp>
      <p:sp>
        <p:nvSpPr>
          <p:cNvPr id="30" name="TextBox 22">
            <a:extLst>
              <a:ext uri="{FF2B5EF4-FFF2-40B4-BE49-F238E27FC236}">
                <a16:creationId xmlns:a16="http://schemas.microsoft.com/office/drawing/2014/main" id="{2FF4E7D6-96A2-47A1-A9D2-7EE2C8EDA0CD}"/>
              </a:ext>
            </a:extLst>
          </p:cNvPr>
          <p:cNvSpPr txBox="1"/>
          <p:nvPr/>
        </p:nvSpPr>
        <p:spPr>
          <a:xfrm>
            <a:off x="999379" y="4508400"/>
            <a:ext cx="3666566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sz="2000" b="1" dirty="0">
                <a:solidFill>
                  <a:schemeClr val="bg1"/>
                </a:solidFill>
              </a:rPr>
              <a:t>EL INTERÉS SUPERIOR DEL NIÑO</a:t>
            </a:r>
            <a:endParaRPr lang="es-SV" sz="2000" dirty="0">
              <a:solidFill>
                <a:schemeClr val="bg1"/>
              </a:solidFill>
            </a:endParaRPr>
          </a:p>
        </p:txBody>
      </p:sp>
      <p:grpSp>
        <p:nvGrpSpPr>
          <p:cNvPr id="31" name="Group 21">
            <a:extLst>
              <a:ext uri="{FF2B5EF4-FFF2-40B4-BE49-F238E27FC236}">
                <a16:creationId xmlns:a16="http://schemas.microsoft.com/office/drawing/2014/main" id="{711E6B6F-01C0-4F51-88E5-CF3132987110}"/>
              </a:ext>
            </a:extLst>
          </p:cNvPr>
          <p:cNvGrpSpPr/>
          <p:nvPr/>
        </p:nvGrpSpPr>
        <p:grpSpPr>
          <a:xfrm>
            <a:off x="6361726" y="1055577"/>
            <a:ext cx="5315611" cy="5334167"/>
            <a:chOff x="2971135" y="2433223"/>
            <a:chExt cx="3369777" cy="13655852"/>
          </a:xfrm>
        </p:grpSpPr>
        <p:sp>
          <p:nvSpPr>
            <p:cNvPr id="32" name="TextBox 22">
              <a:extLst>
                <a:ext uri="{FF2B5EF4-FFF2-40B4-BE49-F238E27FC236}">
                  <a16:creationId xmlns:a16="http://schemas.microsoft.com/office/drawing/2014/main" id="{972277B6-CF6A-431A-B20A-1CB24C2BDFEC}"/>
                </a:ext>
              </a:extLst>
            </p:cNvPr>
            <p:cNvSpPr txBox="1"/>
            <p:nvPr/>
          </p:nvSpPr>
          <p:spPr>
            <a:xfrm>
              <a:off x="2971135" y="2433223"/>
              <a:ext cx="3096344" cy="118189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s-ES_tradnl" sz="2400" b="1" dirty="0">
                  <a:solidFill>
                    <a:schemeClr val="bg1"/>
                  </a:solidFill>
                </a:rPr>
                <a:t>ELIMINAR LA DISCRIMINACIÓN</a:t>
              </a:r>
              <a:endParaRPr lang="es-SV" sz="2400" dirty="0">
                <a:solidFill>
                  <a:schemeClr val="bg1"/>
                </a:solidFill>
              </a:endParaRPr>
            </a:p>
          </p:txBody>
        </p:sp>
        <p:sp>
          <p:nvSpPr>
            <p:cNvPr id="33" name="TextBox 23">
              <a:extLst>
                <a:ext uri="{FF2B5EF4-FFF2-40B4-BE49-F238E27FC236}">
                  <a16:creationId xmlns:a16="http://schemas.microsoft.com/office/drawing/2014/main" id="{8A4E558C-5D92-4E07-AD01-9600C79396E4}"/>
                </a:ext>
              </a:extLst>
            </p:cNvPr>
            <p:cNvSpPr txBox="1"/>
            <p:nvPr/>
          </p:nvSpPr>
          <p:spPr>
            <a:xfrm>
              <a:off x="2971135" y="3560986"/>
              <a:ext cx="3369777" cy="125280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lvl="1" indent="-171450" algn="just">
                <a:buFont typeface="Wingdings" panose="05000000000000000000" pitchFamily="2" charset="2"/>
                <a:buChar char="§"/>
              </a:pPr>
              <a:r>
                <a:rPr lang="es-ES_tradnl" sz="2400" dirty="0">
                  <a:solidFill>
                    <a:schemeClr val="bg1"/>
                  </a:solidFill>
                </a:rPr>
                <a:t>En las niñas garantizando el acceso a la educación y servicios de salud sexual y reproductiva y en relación con violencia sexual, las uniones civiles y los embarazos en la adolescencia.</a:t>
              </a:r>
            </a:p>
            <a:p>
              <a:pPr marL="0" lvl="1" algn="just"/>
              <a:endParaRPr lang="es-SV" sz="2400" b="1" dirty="0">
                <a:solidFill>
                  <a:schemeClr val="bg1"/>
                </a:solidFill>
              </a:endParaRPr>
            </a:p>
            <a:p>
              <a:pPr marL="171450" lvl="1" indent="-171450" algn="just">
                <a:buFont typeface="Wingdings" panose="05000000000000000000" pitchFamily="2" charset="2"/>
                <a:buChar char="§"/>
              </a:pPr>
              <a:r>
                <a:rPr lang="es-ES_tradnl" sz="2400" dirty="0">
                  <a:solidFill>
                    <a:schemeClr val="bg1"/>
                  </a:solidFill>
                </a:rPr>
                <a:t>En los niños eliminar estereotipos relacionados con la delincuencia, la violencia y los conflictos con la ley.</a:t>
              </a:r>
            </a:p>
            <a:p>
              <a:pPr marL="0" lvl="1" algn="just"/>
              <a:endParaRPr lang="es-ES_tradnl" sz="2400" dirty="0">
                <a:solidFill>
                  <a:schemeClr val="bg1"/>
                </a:solidFill>
              </a:endParaRPr>
            </a:p>
            <a:p>
              <a:pPr marL="171450" lvl="1" indent="-171450" algn="just">
                <a:buFont typeface="Wingdings" panose="05000000000000000000" pitchFamily="2" charset="2"/>
                <a:buChar char="§"/>
              </a:pPr>
              <a:r>
                <a:rPr lang="es-ES_tradnl" sz="2400" dirty="0">
                  <a:solidFill>
                    <a:schemeClr val="bg1"/>
                  </a:solidFill>
                </a:rPr>
                <a:t>Reforzar la eliminación de la discriminación hacia niñez indígenas, con discapacidad y LGTBI.</a:t>
              </a:r>
            </a:p>
          </p:txBody>
        </p:sp>
      </p:grpSp>
      <p:pic>
        <p:nvPicPr>
          <p:cNvPr id="18" name="Imagen 17">
            <a:extLst>
              <a:ext uri="{FF2B5EF4-FFF2-40B4-BE49-F238E27FC236}">
                <a16:creationId xmlns:a16="http://schemas.microsoft.com/office/drawing/2014/main" id="{B740849E-F265-48D5-9228-535F3A3A834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650" y="-42336"/>
            <a:ext cx="1740349" cy="8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472682"/>
      </p:ext>
    </p:extLst>
  </p:cSld>
  <p:clrMapOvr>
    <a:masterClrMapping/>
  </p:clrMapOvr>
  <p:transition spd="slow">
    <p:wipe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Hexágono 27">
            <a:extLst>
              <a:ext uri="{FF2B5EF4-FFF2-40B4-BE49-F238E27FC236}">
                <a16:creationId xmlns:a16="http://schemas.microsoft.com/office/drawing/2014/main" id="{65649CF7-893B-4F3A-A040-DB90157F7AF3}"/>
              </a:ext>
            </a:extLst>
          </p:cNvPr>
          <p:cNvSpPr/>
          <p:nvPr/>
        </p:nvSpPr>
        <p:spPr>
          <a:xfrm>
            <a:off x="2136789" y="1198886"/>
            <a:ext cx="7382825" cy="4722415"/>
          </a:xfrm>
          <a:prstGeom prst="hexagon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r="218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 dirty="0"/>
          </a:p>
        </p:txBody>
      </p:sp>
      <p:sp>
        <p:nvSpPr>
          <p:cNvPr id="11" name="Triángulo isósceles 10">
            <a:extLst>
              <a:ext uri="{FF2B5EF4-FFF2-40B4-BE49-F238E27FC236}">
                <a16:creationId xmlns:a16="http://schemas.microsoft.com/office/drawing/2014/main" id="{D5A636D4-ED31-4868-B381-DA813498549D}"/>
              </a:ext>
            </a:extLst>
          </p:cNvPr>
          <p:cNvSpPr/>
          <p:nvPr/>
        </p:nvSpPr>
        <p:spPr>
          <a:xfrm rot="14590686">
            <a:off x="7845649" y="2354549"/>
            <a:ext cx="1410960" cy="1171823"/>
          </a:xfrm>
          <a:prstGeom prst="triangle">
            <a:avLst/>
          </a:prstGeom>
          <a:solidFill>
            <a:srgbClr val="1C8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12" name="Triángulo isósceles 11">
            <a:extLst>
              <a:ext uri="{FF2B5EF4-FFF2-40B4-BE49-F238E27FC236}">
                <a16:creationId xmlns:a16="http://schemas.microsoft.com/office/drawing/2014/main" id="{6CDA96A2-AC86-4D86-9465-5E7ECF5FE7D3}"/>
              </a:ext>
            </a:extLst>
          </p:cNvPr>
          <p:cNvSpPr/>
          <p:nvPr/>
        </p:nvSpPr>
        <p:spPr>
          <a:xfrm rot="21322999">
            <a:off x="2677064" y="1182511"/>
            <a:ext cx="1410960" cy="1171823"/>
          </a:xfrm>
          <a:prstGeom prst="triangle">
            <a:avLst/>
          </a:prstGeom>
          <a:solidFill>
            <a:srgbClr val="0144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13" name="Triángulo isósceles 12">
            <a:extLst>
              <a:ext uri="{FF2B5EF4-FFF2-40B4-BE49-F238E27FC236}">
                <a16:creationId xmlns:a16="http://schemas.microsoft.com/office/drawing/2014/main" id="{823639B6-BAF8-4AEE-910E-C93912B82086}"/>
              </a:ext>
            </a:extLst>
          </p:cNvPr>
          <p:cNvSpPr/>
          <p:nvPr/>
        </p:nvSpPr>
        <p:spPr>
          <a:xfrm>
            <a:off x="1414755" y="3527001"/>
            <a:ext cx="1410960" cy="1171823"/>
          </a:xfrm>
          <a:prstGeom prst="triangle">
            <a:avLst/>
          </a:prstGeom>
          <a:solidFill>
            <a:srgbClr val="1C8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grpSp>
        <p:nvGrpSpPr>
          <p:cNvPr id="24" name="Grupo 23">
            <a:extLst>
              <a:ext uri="{FF2B5EF4-FFF2-40B4-BE49-F238E27FC236}">
                <a16:creationId xmlns:a16="http://schemas.microsoft.com/office/drawing/2014/main" id="{C8E05FF2-67CC-429C-932C-C57131F3DC3A}"/>
              </a:ext>
            </a:extLst>
          </p:cNvPr>
          <p:cNvGrpSpPr/>
          <p:nvPr/>
        </p:nvGrpSpPr>
        <p:grpSpPr>
          <a:xfrm>
            <a:off x="4708299" y="4311629"/>
            <a:ext cx="4455929" cy="679011"/>
            <a:chOff x="1896200" y="2832762"/>
            <a:chExt cx="4455929" cy="679011"/>
          </a:xfrm>
        </p:grpSpPr>
        <p:sp>
          <p:nvSpPr>
            <p:cNvPr id="25" name="Rectángulo 24">
              <a:extLst>
                <a:ext uri="{FF2B5EF4-FFF2-40B4-BE49-F238E27FC236}">
                  <a16:creationId xmlns:a16="http://schemas.microsoft.com/office/drawing/2014/main" id="{A882DC1F-5CDE-4F94-9A2A-0DA3296351EC}"/>
                </a:ext>
              </a:extLst>
            </p:cNvPr>
            <p:cNvSpPr/>
            <p:nvPr/>
          </p:nvSpPr>
          <p:spPr>
            <a:xfrm>
              <a:off x="2281942" y="2848540"/>
              <a:ext cx="3708218" cy="6474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SV" sz="2000" dirty="0">
                  <a:solidFill>
                    <a:srgbClr val="0B2757"/>
                  </a:solidFill>
                </a:rPr>
                <a:t>2. Derechos y </a:t>
              </a:r>
            </a:p>
            <a:p>
              <a:pPr algn="ctr"/>
              <a:r>
                <a:rPr lang="es-SV" sz="2000" dirty="0">
                  <a:solidFill>
                    <a:srgbClr val="0B2757"/>
                  </a:solidFill>
                </a:rPr>
                <a:t>libertades civiles </a:t>
              </a:r>
            </a:p>
          </p:txBody>
        </p:sp>
        <p:sp>
          <p:nvSpPr>
            <p:cNvPr id="26" name="Triángulo isósceles 25">
              <a:extLst>
                <a:ext uri="{FF2B5EF4-FFF2-40B4-BE49-F238E27FC236}">
                  <a16:creationId xmlns:a16="http://schemas.microsoft.com/office/drawing/2014/main" id="{B36D5B41-41A8-45AA-978C-AFA3BC342A41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589947" y="2832762"/>
              <a:ext cx="762182" cy="653187"/>
            </a:xfrm>
            <a:prstGeom prst="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/>
            </a:p>
          </p:txBody>
        </p:sp>
        <p:sp>
          <p:nvSpPr>
            <p:cNvPr id="27" name="Triángulo isósceles 26">
              <a:extLst>
                <a:ext uri="{FF2B5EF4-FFF2-40B4-BE49-F238E27FC236}">
                  <a16:creationId xmlns:a16="http://schemas.microsoft.com/office/drawing/2014/main" id="{7C8EFDEB-7FEC-4600-A78A-CA01C4AFFC7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896200" y="2858586"/>
              <a:ext cx="762182" cy="653187"/>
            </a:xfrm>
            <a:prstGeom prst="triangle">
              <a:avLst/>
            </a:prstGeom>
            <a:solidFill>
              <a:srgbClr val="ED54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/>
            </a:p>
          </p:txBody>
        </p:sp>
      </p:grpSp>
      <p:sp>
        <p:nvSpPr>
          <p:cNvPr id="23" name="Triángulo isósceles 22">
            <a:extLst>
              <a:ext uri="{FF2B5EF4-FFF2-40B4-BE49-F238E27FC236}">
                <a16:creationId xmlns:a16="http://schemas.microsoft.com/office/drawing/2014/main" id="{563C8A7D-A4C5-4E23-8B2B-CF13DE628A1A}"/>
              </a:ext>
            </a:extLst>
          </p:cNvPr>
          <p:cNvSpPr/>
          <p:nvPr/>
        </p:nvSpPr>
        <p:spPr>
          <a:xfrm rot="17790431">
            <a:off x="7956843" y="851466"/>
            <a:ext cx="1410960" cy="1171823"/>
          </a:xfrm>
          <a:prstGeom prst="triangle">
            <a:avLst/>
          </a:prstGeom>
          <a:solidFill>
            <a:srgbClr val="ED54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22" name="Triángulo isósceles 21">
            <a:extLst>
              <a:ext uri="{FF2B5EF4-FFF2-40B4-BE49-F238E27FC236}">
                <a16:creationId xmlns:a16="http://schemas.microsoft.com/office/drawing/2014/main" id="{54F51F68-847B-4B8B-8596-C67B6545B874}"/>
              </a:ext>
            </a:extLst>
          </p:cNvPr>
          <p:cNvSpPr/>
          <p:nvPr/>
        </p:nvSpPr>
        <p:spPr>
          <a:xfrm>
            <a:off x="8221866" y="4762388"/>
            <a:ext cx="1410960" cy="1171823"/>
          </a:xfrm>
          <a:prstGeom prst="triangle">
            <a:avLst/>
          </a:prstGeom>
          <a:solidFill>
            <a:srgbClr val="D7B7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0801E00D-1782-4731-AB42-B1D3BABE2D2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650" y="-42336"/>
            <a:ext cx="1740349" cy="8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513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11" grpId="0" animBg="1"/>
      <p:bldP spid="12" grpId="0" animBg="1"/>
      <p:bldP spid="13" grpId="0" animBg="1"/>
      <p:bldP spid="23" grpId="0" animBg="1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ángulo 49"/>
          <p:cNvSpPr/>
          <p:nvPr/>
        </p:nvSpPr>
        <p:spPr>
          <a:xfrm>
            <a:off x="388056" y="144285"/>
            <a:ext cx="77954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3600" b="1" dirty="0">
                <a:solidFill>
                  <a:schemeClr val="bg1"/>
                </a:solidFill>
              </a:rPr>
              <a:t>Recomendaciones del Comité al Estado:</a:t>
            </a:r>
            <a:endParaRPr lang="es-SV" sz="3600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767240D-14A1-4E44-A405-12C75124DD52}"/>
              </a:ext>
            </a:extLst>
          </p:cNvPr>
          <p:cNvSpPr/>
          <p:nvPr/>
        </p:nvSpPr>
        <p:spPr>
          <a:xfrm>
            <a:off x="647093" y="1547851"/>
            <a:ext cx="4663140" cy="3583308"/>
          </a:xfrm>
          <a:prstGeom prst="rect">
            <a:avLst/>
          </a:prstGeom>
          <a:noFill/>
          <a:ln w="38100">
            <a:solidFill>
              <a:srgbClr val="29B7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6" name="Rectangle 15">
            <a:extLst>
              <a:ext uri="{FF2B5EF4-FFF2-40B4-BE49-F238E27FC236}">
                <a16:creationId xmlns:a16="http://schemas.microsoft.com/office/drawing/2014/main" id="{1EB427F0-561C-46CC-806A-D8EF39758EAC}"/>
              </a:ext>
            </a:extLst>
          </p:cNvPr>
          <p:cNvSpPr/>
          <p:nvPr/>
        </p:nvSpPr>
        <p:spPr>
          <a:xfrm>
            <a:off x="347229" y="1646489"/>
            <a:ext cx="904978" cy="752762"/>
          </a:xfrm>
          <a:prstGeom prst="rect">
            <a:avLst/>
          </a:prstGeom>
          <a:solidFill>
            <a:srgbClr val="29B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R18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grpSp>
        <p:nvGrpSpPr>
          <p:cNvPr id="7" name="Group 21">
            <a:extLst>
              <a:ext uri="{FF2B5EF4-FFF2-40B4-BE49-F238E27FC236}">
                <a16:creationId xmlns:a16="http://schemas.microsoft.com/office/drawing/2014/main" id="{2737E983-0D3D-4281-945A-0469EC8D037C}"/>
              </a:ext>
            </a:extLst>
          </p:cNvPr>
          <p:cNvGrpSpPr/>
          <p:nvPr/>
        </p:nvGrpSpPr>
        <p:grpSpPr>
          <a:xfrm>
            <a:off x="839832" y="1916282"/>
            <a:ext cx="4355875" cy="2933439"/>
            <a:chOff x="2453547" y="2205232"/>
            <a:chExt cx="3123258" cy="9812980"/>
          </a:xfrm>
        </p:grpSpPr>
        <p:sp>
          <p:nvSpPr>
            <p:cNvPr id="8" name="TextBox 22">
              <a:extLst>
                <a:ext uri="{FF2B5EF4-FFF2-40B4-BE49-F238E27FC236}">
                  <a16:creationId xmlns:a16="http://schemas.microsoft.com/office/drawing/2014/main" id="{C1B4E0B3-6960-4F13-AC5C-8813CCC7E7E7}"/>
                </a:ext>
              </a:extLst>
            </p:cNvPr>
            <p:cNvSpPr txBox="1"/>
            <p:nvPr/>
          </p:nvSpPr>
          <p:spPr>
            <a:xfrm>
              <a:off x="2742495" y="2205232"/>
              <a:ext cx="2834310" cy="123549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b="1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REGISTRO DE NACIMIENTO</a:t>
              </a:r>
              <a:endParaRPr lang="ko-KR" altLang="en-US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" name="TextBox 23">
              <a:extLst>
                <a:ext uri="{FF2B5EF4-FFF2-40B4-BE49-F238E27FC236}">
                  <a16:creationId xmlns:a16="http://schemas.microsoft.com/office/drawing/2014/main" id="{3E91A5DB-1836-4E24-BEA5-5C1553576477}"/>
                </a:ext>
              </a:extLst>
            </p:cNvPr>
            <p:cNvSpPr txBox="1"/>
            <p:nvPr/>
          </p:nvSpPr>
          <p:spPr>
            <a:xfrm>
              <a:off x="2453547" y="4296376"/>
              <a:ext cx="3096344" cy="77218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s-ES_tradnl" sz="2400" dirty="0">
                  <a:solidFill>
                    <a:schemeClr val="bg1"/>
                  </a:solidFill>
                </a:rPr>
                <a:t>Continuando con los esfuerzos para la inscripción gratuita de nacimientos, cuyo sistema debe estar disponible a nivel local, especialmente, para niñez con discapacidad de las zonas rurales</a:t>
              </a:r>
              <a:r>
                <a:rPr lang="es-ES_tradnl" sz="2000" dirty="0">
                  <a:solidFill>
                    <a:schemeClr val="bg1"/>
                  </a:solidFill>
                </a:rPr>
                <a:t>.</a:t>
              </a:r>
            </a:p>
          </p:txBody>
        </p:sp>
      </p:grpSp>
      <p:sp>
        <p:nvSpPr>
          <p:cNvPr id="10" name="Rectangle 4">
            <a:extLst>
              <a:ext uri="{FF2B5EF4-FFF2-40B4-BE49-F238E27FC236}">
                <a16:creationId xmlns:a16="http://schemas.microsoft.com/office/drawing/2014/main" id="{DD02CE50-0D11-4DED-AC78-3B649F84CCDD}"/>
              </a:ext>
            </a:extLst>
          </p:cNvPr>
          <p:cNvSpPr/>
          <p:nvPr/>
        </p:nvSpPr>
        <p:spPr>
          <a:xfrm>
            <a:off x="5937598" y="1547851"/>
            <a:ext cx="5439936" cy="3583308"/>
          </a:xfrm>
          <a:prstGeom prst="rect">
            <a:avLst/>
          </a:prstGeom>
          <a:noFill/>
          <a:ln w="38100">
            <a:solidFill>
              <a:srgbClr val="29B7E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1" name="Rectangle 15">
            <a:extLst>
              <a:ext uri="{FF2B5EF4-FFF2-40B4-BE49-F238E27FC236}">
                <a16:creationId xmlns:a16="http://schemas.microsoft.com/office/drawing/2014/main" id="{AE56097B-2AC3-48BD-B5C3-AF99F91DB7A0}"/>
              </a:ext>
            </a:extLst>
          </p:cNvPr>
          <p:cNvSpPr/>
          <p:nvPr/>
        </p:nvSpPr>
        <p:spPr>
          <a:xfrm>
            <a:off x="5637736" y="1646489"/>
            <a:ext cx="984956" cy="752762"/>
          </a:xfrm>
          <a:prstGeom prst="rect">
            <a:avLst/>
          </a:prstGeom>
          <a:solidFill>
            <a:srgbClr val="29B7E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SV" altLang="ko-KR" sz="3200" dirty="0">
                <a:solidFill>
                  <a:schemeClr val="bg1"/>
                </a:solidFill>
              </a:rPr>
              <a:t>R20</a:t>
            </a:r>
            <a:endParaRPr lang="ko-KR" altLang="en-US" sz="3200" dirty="0">
              <a:solidFill>
                <a:schemeClr val="bg1"/>
              </a:solidFill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DA7CF9B5-F282-436D-B527-9E12CA0C3750}"/>
              </a:ext>
            </a:extLst>
          </p:cNvPr>
          <p:cNvSpPr/>
          <p:nvPr/>
        </p:nvSpPr>
        <p:spPr>
          <a:xfrm>
            <a:off x="6135032" y="2554920"/>
            <a:ext cx="503263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_tradnl" sz="2400" dirty="0">
                <a:solidFill>
                  <a:schemeClr val="bg1"/>
                </a:solidFill>
              </a:rPr>
              <a:t>Fortalecer la protección a NNA, en particular a los adolescentes, de la estigmatización como “violentos”, y animar a los medios de comunicación a proteger la intimidad de los niños.</a:t>
            </a:r>
            <a:endParaRPr lang="es-SV" sz="2400" dirty="0">
              <a:solidFill>
                <a:schemeClr val="bg1"/>
              </a:solidFill>
            </a:endParaRPr>
          </a:p>
        </p:txBody>
      </p:sp>
      <p:sp>
        <p:nvSpPr>
          <p:cNvPr id="13" name="TextBox 22">
            <a:extLst>
              <a:ext uri="{FF2B5EF4-FFF2-40B4-BE49-F238E27FC236}">
                <a16:creationId xmlns:a16="http://schemas.microsoft.com/office/drawing/2014/main" id="{D31E678B-F6DC-40D3-9689-04947B9E89FB}"/>
              </a:ext>
            </a:extLst>
          </p:cNvPr>
          <p:cNvSpPr txBox="1"/>
          <p:nvPr/>
        </p:nvSpPr>
        <p:spPr>
          <a:xfrm>
            <a:off x="6756043" y="1866720"/>
            <a:ext cx="2889634" cy="36933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s-ES_tradnl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DERECHO A LA VIDA</a:t>
            </a:r>
            <a:endParaRPr lang="es-SV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5BBB057E-7A86-4897-9A11-16EA098DCF9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650" y="-42336"/>
            <a:ext cx="1740349" cy="8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079070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Hexágono 13">
            <a:extLst>
              <a:ext uri="{FF2B5EF4-FFF2-40B4-BE49-F238E27FC236}">
                <a16:creationId xmlns:a16="http://schemas.microsoft.com/office/drawing/2014/main" id="{572C5275-DCA5-435B-BC9F-9731FD47FCC5}"/>
              </a:ext>
            </a:extLst>
          </p:cNvPr>
          <p:cNvSpPr/>
          <p:nvPr/>
        </p:nvSpPr>
        <p:spPr>
          <a:xfrm>
            <a:off x="2182435" y="1007653"/>
            <a:ext cx="7827130" cy="4963732"/>
          </a:xfrm>
          <a:prstGeom prst="hexagon">
            <a:avLst/>
          </a:prstGeom>
          <a:blipFill dpi="0"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5737" t="-30435" r="-2459" b="-2521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23" name="Triángulo isósceles 22">
            <a:extLst>
              <a:ext uri="{FF2B5EF4-FFF2-40B4-BE49-F238E27FC236}">
                <a16:creationId xmlns:a16="http://schemas.microsoft.com/office/drawing/2014/main" id="{563C8A7D-A4C5-4E23-8B2B-CF13DE628A1A}"/>
              </a:ext>
            </a:extLst>
          </p:cNvPr>
          <p:cNvSpPr/>
          <p:nvPr/>
        </p:nvSpPr>
        <p:spPr>
          <a:xfrm rot="17790431">
            <a:off x="9122435" y="2035791"/>
            <a:ext cx="1410960" cy="1171823"/>
          </a:xfrm>
          <a:prstGeom prst="triangle">
            <a:avLst/>
          </a:prstGeom>
          <a:solidFill>
            <a:srgbClr val="ED54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15" name="Triángulo isósceles 14">
            <a:extLst>
              <a:ext uri="{FF2B5EF4-FFF2-40B4-BE49-F238E27FC236}">
                <a16:creationId xmlns:a16="http://schemas.microsoft.com/office/drawing/2014/main" id="{49C0D66C-DFA6-40F1-B07F-12BBAB28C5D7}"/>
              </a:ext>
            </a:extLst>
          </p:cNvPr>
          <p:cNvSpPr/>
          <p:nvPr/>
        </p:nvSpPr>
        <p:spPr>
          <a:xfrm rot="14590686">
            <a:off x="7823653" y="1291845"/>
            <a:ext cx="1410960" cy="1171823"/>
          </a:xfrm>
          <a:prstGeom prst="triangle">
            <a:avLst/>
          </a:prstGeom>
          <a:solidFill>
            <a:srgbClr val="1C8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16" name="Triángulo isósceles 15">
            <a:extLst>
              <a:ext uri="{FF2B5EF4-FFF2-40B4-BE49-F238E27FC236}">
                <a16:creationId xmlns:a16="http://schemas.microsoft.com/office/drawing/2014/main" id="{1F614B30-1796-49A0-9A16-517DE0EBCA15}"/>
              </a:ext>
            </a:extLst>
          </p:cNvPr>
          <p:cNvSpPr/>
          <p:nvPr/>
        </p:nvSpPr>
        <p:spPr>
          <a:xfrm rot="21322999">
            <a:off x="2750951" y="1038684"/>
            <a:ext cx="1410960" cy="1171823"/>
          </a:xfrm>
          <a:prstGeom prst="triangle">
            <a:avLst/>
          </a:prstGeom>
          <a:solidFill>
            <a:srgbClr val="0144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17" name="Triángulo isósceles 16">
            <a:extLst>
              <a:ext uri="{FF2B5EF4-FFF2-40B4-BE49-F238E27FC236}">
                <a16:creationId xmlns:a16="http://schemas.microsoft.com/office/drawing/2014/main" id="{1F9E83A1-FB2A-4A41-8E28-4DBC1CC0CC70}"/>
              </a:ext>
            </a:extLst>
          </p:cNvPr>
          <p:cNvSpPr/>
          <p:nvPr/>
        </p:nvSpPr>
        <p:spPr>
          <a:xfrm>
            <a:off x="2137870" y="4823413"/>
            <a:ext cx="1410960" cy="1171823"/>
          </a:xfrm>
          <a:prstGeom prst="triangle">
            <a:avLst/>
          </a:prstGeom>
          <a:solidFill>
            <a:srgbClr val="1C8F8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18" name="Triángulo isósceles 17">
            <a:extLst>
              <a:ext uri="{FF2B5EF4-FFF2-40B4-BE49-F238E27FC236}">
                <a16:creationId xmlns:a16="http://schemas.microsoft.com/office/drawing/2014/main" id="{455D7AA7-7299-48C5-90C3-AE148EF6B3BD}"/>
              </a:ext>
            </a:extLst>
          </p:cNvPr>
          <p:cNvSpPr/>
          <p:nvPr/>
        </p:nvSpPr>
        <p:spPr>
          <a:xfrm>
            <a:off x="8598605" y="4799562"/>
            <a:ext cx="1410960" cy="1171823"/>
          </a:xfrm>
          <a:prstGeom prst="triangle">
            <a:avLst/>
          </a:prstGeom>
          <a:solidFill>
            <a:srgbClr val="D7B7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sp>
        <p:nvSpPr>
          <p:cNvPr id="19" name="Triángulo isósceles 18">
            <a:extLst>
              <a:ext uri="{FF2B5EF4-FFF2-40B4-BE49-F238E27FC236}">
                <a16:creationId xmlns:a16="http://schemas.microsoft.com/office/drawing/2014/main" id="{FB8FB550-9B1C-46BD-8DCD-45CB77768B68}"/>
              </a:ext>
            </a:extLst>
          </p:cNvPr>
          <p:cNvSpPr/>
          <p:nvPr/>
        </p:nvSpPr>
        <p:spPr>
          <a:xfrm rot="17790431">
            <a:off x="1277004" y="2010790"/>
            <a:ext cx="1410960" cy="1171823"/>
          </a:xfrm>
          <a:prstGeom prst="triangle">
            <a:avLst/>
          </a:prstGeom>
          <a:solidFill>
            <a:srgbClr val="ED54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SV"/>
          </a:p>
        </p:txBody>
      </p:sp>
      <p:grpSp>
        <p:nvGrpSpPr>
          <p:cNvPr id="20" name="Grupo 19">
            <a:extLst>
              <a:ext uri="{FF2B5EF4-FFF2-40B4-BE49-F238E27FC236}">
                <a16:creationId xmlns:a16="http://schemas.microsoft.com/office/drawing/2014/main" id="{3CCD78A7-F672-485E-A4FB-1713F16B95F0}"/>
              </a:ext>
            </a:extLst>
          </p:cNvPr>
          <p:cNvGrpSpPr/>
          <p:nvPr/>
        </p:nvGrpSpPr>
        <p:grpSpPr>
          <a:xfrm>
            <a:off x="4587964" y="5057446"/>
            <a:ext cx="4489893" cy="656054"/>
            <a:chOff x="2500346" y="3271552"/>
            <a:chExt cx="4489893" cy="656054"/>
          </a:xfrm>
        </p:grpSpPr>
        <p:sp>
          <p:nvSpPr>
            <p:cNvPr id="21" name="Rectángulo 20">
              <a:extLst>
                <a:ext uri="{FF2B5EF4-FFF2-40B4-BE49-F238E27FC236}">
                  <a16:creationId xmlns:a16="http://schemas.microsoft.com/office/drawing/2014/main" id="{08FA1D04-B009-4ED0-A7FF-C49747ECB122}"/>
                </a:ext>
              </a:extLst>
            </p:cNvPr>
            <p:cNvSpPr/>
            <p:nvPr/>
          </p:nvSpPr>
          <p:spPr>
            <a:xfrm>
              <a:off x="2894305" y="3274419"/>
              <a:ext cx="3708218" cy="64745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SV" sz="2300" dirty="0">
                  <a:solidFill>
                    <a:srgbClr val="0B2757"/>
                  </a:solidFill>
                </a:rPr>
                <a:t>3. Violencia contra los niños </a:t>
              </a:r>
            </a:p>
          </p:txBody>
        </p:sp>
        <p:sp>
          <p:nvSpPr>
            <p:cNvPr id="29" name="Triángulo isósceles 28">
              <a:extLst>
                <a:ext uri="{FF2B5EF4-FFF2-40B4-BE49-F238E27FC236}">
                  <a16:creationId xmlns:a16="http://schemas.microsoft.com/office/drawing/2014/main" id="{10539A8D-BEF8-452F-BB1E-8BB05AF6BDC3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6228057" y="3274419"/>
              <a:ext cx="762182" cy="653187"/>
            </a:xfrm>
            <a:prstGeom prst="triangle">
              <a:avLst/>
            </a:prstGeom>
            <a:solidFill>
              <a:srgbClr val="ED54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/>
            </a:p>
          </p:txBody>
        </p:sp>
        <p:sp>
          <p:nvSpPr>
            <p:cNvPr id="30" name="Triángulo isósceles 29">
              <a:extLst>
                <a:ext uri="{FF2B5EF4-FFF2-40B4-BE49-F238E27FC236}">
                  <a16:creationId xmlns:a16="http://schemas.microsoft.com/office/drawing/2014/main" id="{5A856983-297B-4B36-93F9-1E5CA5FC650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00346" y="3271552"/>
              <a:ext cx="762182" cy="653187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SV"/>
            </a:p>
          </p:txBody>
        </p:sp>
      </p:grpSp>
      <p:pic>
        <p:nvPicPr>
          <p:cNvPr id="22" name="Imagen 21">
            <a:extLst>
              <a:ext uri="{FF2B5EF4-FFF2-40B4-BE49-F238E27FC236}">
                <a16:creationId xmlns:a16="http://schemas.microsoft.com/office/drawing/2014/main" id="{06B8B4E9-BE15-4F52-B562-BBE3B44AE73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1650" y="-42336"/>
            <a:ext cx="1740349" cy="80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517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3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933</TotalTime>
  <Words>1552</Words>
  <Application>Microsoft Office PowerPoint</Application>
  <PresentationFormat>Panorámica</PresentationFormat>
  <Paragraphs>150</Paragraphs>
  <Slides>22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22</vt:i4>
      </vt:variant>
    </vt:vector>
  </HeadingPairs>
  <TitlesOfParts>
    <vt:vector size="27" baseType="lpstr">
      <vt:lpstr>Arial</vt:lpstr>
      <vt:lpstr>Calibri</vt:lpstr>
      <vt:lpstr>Calibri Light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Leonardo Martinez</dc:creator>
  <cp:lastModifiedBy>Leonardo Martinez</cp:lastModifiedBy>
  <cp:revision>168</cp:revision>
  <dcterms:created xsi:type="dcterms:W3CDTF">2019-11-18T14:39:07Z</dcterms:created>
  <dcterms:modified xsi:type="dcterms:W3CDTF">2019-12-12T20:29:30Z</dcterms:modified>
</cp:coreProperties>
</file>

<file path=docProps/thumbnail.jpeg>
</file>